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05" r:id="rId2"/>
    <p:sldId id="306" r:id="rId3"/>
    <p:sldId id="258" r:id="rId4"/>
    <p:sldId id="273" r:id="rId5"/>
    <p:sldId id="274" r:id="rId6"/>
    <p:sldId id="275" r:id="rId7"/>
    <p:sldId id="276" r:id="rId8"/>
    <p:sldId id="277" r:id="rId9"/>
    <p:sldId id="259" r:id="rId10"/>
    <p:sldId id="284" r:id="rId11"/>
    <p:sldId id="260" r:id="rId12"/>
    <p:sldId id="307" r:id="rId13"/>
    <p:sldId id="302" r:id="rId14"/>
    <p:sldId id="279" r:id="rId15"/>
    <p:sldId id="264" r:id="rId16"/>
    <p:sldId id="281" r:id="rId17"/>
    <p:sldId id="285" r:id="rId18"/>
    <p:sldId id="278" r:id="rId19"/>
    <p:sldId id="265" r:id="rId20"/>
    <p:sldId id="268" r:id="rId21"/>
    <p:sldId id="266" r:id="rId22"/>
    <p:sldId id="292" r:id="rId23"/>
    <p:sldId id="297" r:id="rId24"/>
    <p:sldId id="263" r:id="rId25"/>
    <p:sldId id="308" r:id="rId26"/>
    <p:sldId id="301" r:id="rId27"/>
  </p:sldIdLst>
  <p:sldSz cx="12192000" cy="6858000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darad Chittong" initials="JC" lastIdx="1" clrIdx="0">
    <p:extLst>
      <p:ext uri="{19B8F6BF-5375-455C-9EA6-DF929625EA0E}">
        <p15:presenceInfo xmlns:p15="http://schemas.microsoft.com/office/powerpoint/2012/main" userId="efea3a2c4e8362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FEFEFE"/>
    <a:srgbClr val="F2F2F2"/>
    <a:srgbClr val="F88825"/>
    <a:srgbClr val="F7B719"/>
    <a:srgbClr val="C2CB34"/>
    <a:srgbClr val="CBCBC5"/>
    <a:srgbClr val="6AA938"/>
    <a:srgbClr val="008979"/>
    <a:srgbClr val="E64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25" autoAdjust="0"/>
  </p:normalViewPr>
  <p:slideViewPr>
    <p:cSldViewPr snapToGrid="0">
      <p:cViewPr>
        <p:scale>
          <a:sx n="66" d="100"/>
          <a:sy n="66" d="100"/>
        </p:scale>
        <p:origin x="76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3ABAD-4762-46AE-ADC1-5F0CFE78E114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3A067-AF43-472F-9CBE-2E476A6D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73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b="0" i="0" dirty="0">
                <a:solidFill>
                  <a:srgbClr val="000000"/>
                </a:solidFill>
                <a:effectLst/>
                <a:cs typeface="cordia new" panose="020B0304020202020204" pitchFamily="34" charset="-34"/>
              </a:rPr>
              <a:t>รายงานการประชุม</a:t>
            </a:r>
            <a:r>
              <a:rPr lang="th-TH" sz="1800" b="0" i="0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 </a:t>
            </a:r>
            <a:r>
              <a:rPr lang="th-TH" sz="1800" b="0" i="0" dirty="0">
                <a:solidFill>
                  <a:srgbClr val="000000"/>
                </a:solidFill>
                <a:effectLst/>
                <a:cs typeface="cordia new" panose="020B0304020202020204" pitchFamily="34" charset="-34"/>
              </a:rPr>
              <a:t>คือ การบันทึกเหตุการณ์ในที่ประชุมความคิดเห็นของผู้มาประชุม ผู้เข้าร่วมประชุมและมติของที่ประชุมไว้เป็นหลักฐาน</a:t>
            </a:r>
            <a:endParaRPr lang="th-TH" b="0" i="0" dirty="0">
              <a:solidFill>
                <a:srgbClr val="000000"/>
              </a:solidFill>
              <a:effectLst/>
              <a:cs typeface="cordia new" panose="020B0304020202020204" pitchFamily="34" charset="-34"/>
            </a:endParaRPr>
          </a:p>
          <a:p>
            <a:r>
              <a:rPr lang="th-TH" b="0" i="0" dirty="0">
                <a:solidFill>
                  <a:srgbClr val="000000"/>
                </a:solidFill>
                <a:effectLst/>
                <a:cs typeface="cordia new" panose="020B0304020202020204" pitchFamily="34" charset="-34"/>
              </a:rPr>
              <a:t>หนังสือรับรอง</a:t>
            </a:r>
            <a:r>
              <a:rPr lang="th-TH" b="0" i="0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 </a:t>
            </a:r>
            <a:r>
              <a:rPr lang="th-TH" b="0" i="0" dirty="0">
                <a:solidFill>
                  <a:srgbClr val="000000"/>
                </a:solidFill>
                <a:effectLst/>
                <a:cs typeface="cordia new" panose="020B0304020202020204" pitchFamily="34" charset="-34"/>
              </a:rPr>
              <a:t>คือ หนังสือที่ส่วนราชการออกให้เพื่อรับรองแก่บุคคล นิติบุคคล หรือส่วนราชการ เพื่อวัตถุประสงค์อย่างใดอย่างหนึ่ง</a:t>
            </a:r>
          </a:p>
          <a:p>
            <a:r>
              <a:rPr lang="th-TH" sz="1800" b="0" i="0" dirty="0">
                <a:solidFill>
                  <a:srgbClr val="000000"/>
                </a:solidFill>
                <a:effectLst/>
                <a:cs typeface="cordia new" panose="020B0304020202020204" pitchFamily="34" charset="-34"/>
              </a:rPr>
              <a:t>บันทึก</a:t>
            </a:r>
            <a:r>
              <a:rPr lang="th-TH" sz="1800" b="0" i="0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 </a:t>
            </a:r>
            <a:r>
              <a:rPr lang="th-TH" sz="1800" b="0" i="0" dirty="0">
                <a:solidFill>
                  <a:srgbClr val="000000"/>
                </a:solidFill>
                <a:effectLst/>
                <a:cs typeface="cordia new" panose="020B0304020202020204" pitchFamily="34" charset="-34"/>
              </a:rPr>
              <a:t>คือ ข้อความซึ่งผู้ใต้บังคับบัญชาเสนอต่อผู้บังคับบัญชาหรือผู้บังคับ บัญชาสั่งผู้ใต้บังคับบัญชา หรือข้อความที่เจ้าหน้าที่หรือหน่วยงานต่ำกว่าระดับกรมติดต่อ กันในการปฏิบัติราชการ โดยปกติให้กำหนดใช้กระดาษบันทึกข้อความ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800" b="0" i="0" dirty="0">
                <a:solidFill>
                  <a:srgbClr val="000000"/>
                </a:solidFill>
                <a:effectLst/>
                <a:cs typeface="cordia new" panose="020B0304020202020204" pitchFamily="34" charset="-34"/>
              </a:rPr>
              <a:t>หนังสืออื่น ๆ</a:t>
            </a:r>
            <a:r>
              <a:rPr lang="th-TH" sz="1800" b="0" i="0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  </a:t>
            </a:r>
            <a:r>
              <a:rPr lang="th-TH" sz="1800" b="0" i="0" dirty="0">
                <a:solidFill>
                  <a:srgbClr val="000000"/>
                </a:solidFill>
                <a:effectLst/>
                <a:cs typeface="cordia new" panose="020B0304020202020204" pitchFamily="34" charset="-34"/>
              </a:rPr>
              <a:t>คือหนังสือหรือเอกสารอื่นใดที่เจ้าหน้าที่ทำขึ้นเพื่อ  เป็นหลักฐานใน ทางราชการ รวมถึง ภาพถ่าย ฟิล์ม เทปบันทึกเสียง เทปบันทึกภาพ หรือหนังสือที่บุคคลภายนอกทำขึ้นยื่นต่อเจ้าหน้าที่และเจ้าหน้าที่รับเข้าทะเบียนของทางราชการ</a:t>
            </a:r>
            <a:br>
              <a:rPr lang="th-TH" dirty="0"/>
            </a:br>
            <a:r>
              <a:rPr lang="th-TH" sz="1800" b="0" i="0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หนังสือดังกล่าวนี้ มีแบบตามที่หน่วยงานแต่ละหน่วยจะกำหนดขึ้น เว้นแต่ที่มีแบบตามกฎหมายกำหนด เช่น โฉนด แผนที่ แบบ แผนผัง สัญญา หลักฐานการสืบสวนและสอบสวน และคำร้องเป็นต้น</a:t>
            </a:r>
            <a:endParaRPr lang="th-TH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3A067-AF43-472F-9CBE-2E476A6D02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04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ชั้นความลับ </a:t>
            </a:r>
            <a:r>
              <a:rPr lang="en-US" dirty="0"/>
              <a:t>: </a:t>
            </a:r>
          </a:p>
          <a:p>
            <a:r>
              <a:rPr lang="th-TH" dirty="0"/>
              <a:t>ลับที่สุด (</a:t>
            </a:r>
            <a:r>
              <a:rPr lang="en-US" dirty="0"/>
              <a:t>Top Secret)</a:t>
            </a:r>
            <a:r>
              <a:rPr lang="th-TH" dirty="0"/>
              <a:t> หากเปิดเผยทั้งหมดหรือบางส่วน จะเสียหายต่อรัฐร้ายแรงที่สุด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ลับมาก (</a:t>
            </a:r>
            <a:r>
              <a:rPr lang="en-US" dirty="0"/>
              <a:t>Secret) </a:t>
            </a:r>
            <a:r>
              <a:rPr lang="th-TH" dirty="0"/>
              <a:t>หากเปิดเผยทั้งหมดหรือบางส่วน จะเสียหายต่อรัฐร้ายแรง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ลับ (</a:t>
            </a:r>
            <a:r>
              <a:rPr lang="en-US" dirty="0"/>
              <a:t>Confidential) </a:t>
            </a:r>
            <a:r>
              <a:rPr lang="th-TH" dirty="0"/>
              <a:t>หากเปิดเผยทั้งหมดหรือบางส่วน จะเสียหายต่อรัฐ</a:t>
            </a:r>
          </a:p>
          <a:p>
            <a:endParaRPr lang="th-TH" dirty="0"/>
          </a:p>
          <a:p>
            <a:r>
              <a:rPr lang="th-TH" dirty="0"/>
              <a:t>ชั้นความเร็ว </a:t>
            </a:r>
            <a:r>
              <a:rPr lang="en-US" dirty="0"/>
              <a:t>:</a:t>
            </a:r>
            <a:br>
              <a:rPr lang="en-US" dirty="0"/>
            </a:br>
            <a:r>
              <a:rPr lang="th-TH" dirty="0"/>
              <a:t>ด่วนที่สุด ให้ปฏิบัติในทันทีที่ได้รับหนังสือ </a:t>
            </a:r>
            <a:br>
              <a:rPr lang="th-TH" dirty="0"/>
            </a:br>
            <a:r>
              <a:rPr lang="th-TH" dirty="0"/>
              <a:t>ด่วนมาก ปฏิบัติโดยเร็ว </a:t>
            </a:r>
          </a:p>
          <a:p>
            <a:r>
              <a:rPr lang="th-TH" dirty="0"/>
              <a:t>ด่วน ปฏิบัติเร็วกว่าปกติเท่าที่จะ</a:t>
            </a:r>
            <a:r>
              <a:rPr lang="th-TH" dirty="0" err="1"/>
              <a:t>ทําได้</a:t>
            </a:r>
            <a:endParaRPr lang="en-US" dirty="0"/>
          </a:p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3A067-AF43-472F-9CBE-2E476A6D02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20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ชั้นความลับ </a:t>
            </a:r>
            <a:r>
              <a:rPr lang="en-US" dirty="0"/>
              <a:t>: </a:t>
            </a:r>
          </a:p>
          <a:p>
            <a:r>
              <a:rPr lang="th-TH" dirty="0"/>
              <a:t>ลับที่สุด (</a:t>
            </a:r>
            <a:r>
              <a:rPr lang="en-US" dirty="0"/>
              <a:t>Top Secret)</a:t>
            </a:r>
            <a:r>
              <a:rPr lang="th-TH" dirty="0"/>
              <a:t> หากเปิดเผยทั้งหมดหรือบางส่วน จะเสียหายต่อรัฐร้ายแรงที่สุด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ลับมาก (</a:t>
            </a:r>
            <a:r>
              <a:rPr lang="en-US" dirty="0"/>
              <a:t>Secret) </a:t>
            </a:r>
            <a:r>
              <a:rPr lang="th-TH" dirty="0"/>
              <a:t>หากเปิดเผยทั้งหมดหรือบางส่วน จะเสียหายต่อรัฐร้ายแรง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ลับ (</a:t>
            </a:r>
            <a:r>
              <a:rPr lang="en-US" dirty="0"/>
              <a:t>Confidential) </a:t>
            </a:r>
            <a:r>
              <a:rPr lang="th-TH" dirty="0"/>
              <a:t>หากเปิดเผยทั้งหมดหรือบางส่วน จะเสียหายต่อรัฐ</a:t>
            </a:r>
          </a:p>
          <a:p>
            <a:endParaRPr lang="th-TH" dirty="0"/>
          </a:p>
          <a:p>
            <a:r>
              <a:rPr lang="th-TH" dirty="0"/>
              <a:t>ชั้นความเร็ว </a:t>
            </a:r>
            <a:r>
              <a:rPr lang="en-US" dirty="0"/>
              <a:t>:</a:t>
            </a:r>
            <a:br>
              <a:rPr lang="en-US" dirty="0"/>
            </a:br>
            <a:r>
              <a:rPr lang="th-TH" dirty="0"/>
              <a:t>ด่วนที่สุด ให้ปฏิบัติในทันทีที่ได้รับหนังสือ </a:t>
            </a:r>
            <a:br>
              <a:rPr lang="th-TH" dirty="0"/>
            </a:br>
            <a:r>
              <a:rPr lang="th-TH" dirty="0"/>
              <a:t>ด่วนมาก ปฏิบัติโดยเร็ว </a:t>
            </a:r>
          </a:p>
          <a:p>
            <a:r>
              <a:rPr lang="th-TH" dirty="0"/>
              <a:t>ด่วน ปฏิบัติเร็วกว่าปกติเท่าที่จะทําได้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3A067-AF43-472F-9CBE-2E476A6D02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21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ปฏิบัติการแทน คือ ได้รับมอบหมายจากผู้บังคับบัญชาสูงสุดให้ปฏิบัติหน้าที่นั้น ๆ แทนได้</a:t>
            </a:r>
            <a:br>
              <a:rPr lang="th-TH" dirty="0"/>
            </a:br>
            <a:r>
              <a:rPr lang="th-TH" dirty="0"/>
              <a:t>รักษาการแทน คือ ปฏิบัติหน้าที่แทนผู้บังคับบัญชากรณีที่ไม่สามารถปฏิบัติงานได้ โดยต้องได้รับมอบหมายก่อน</a:t>
            </a:r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3A067-AF43-472F-9CBE-2E476A6D02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05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3A067-AF43-472F-9CBE-2E476A6D02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91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i="0" dirty="0">
                <a:solidFill>
                  <a:srgbClr val="303030"/>
                </a:solidFill>
                <a:effectLst/>
                <a:latin typeface="PT Sans"/>
              </a:rPr>
              <a:t>ตราครุฑ เป็น ตราแผ่นดินของไทย</a:t>
            </a:r>
            <a:r>
              <a:rPr lang="th-TH" b="0" i="0" dirty="0">
                <a:solidFill>
                  <a:srgbClr val="303030"/>
                </a:solidFill>
                <a:effectLst/>
                <a:latin typeface="PT Sans"/>
              </a:rPr>
              <a:t> บนหนังสือราชการ คือ ตราพระราชลัญจกร </a:t>
            </a:r>
            <a:r>
              <a:rPr lang="th-TH" b="0" i="0" dirty="0">
                <a:solidFill>
                  <a:srgbClr val="0000FF"/>
                </a:solidFill>
                <a:effectLst/>
                <a:latin typeface="PT Sans"/>
              </a:rPr>
              <a:t>พระ</a:t>
            </a:r>
            <a:r>
              <a:rPr lang="th-TH" b="0" i="1" dirty="0">
                <a:solidFill>
                  <a:srgbClr val="0000FF"/>
                </a:solidFill>
                <a:effectLst/>
                <a:latin typeface="inherit"/>
              </a:rPr>
              <a:t>ครุฑพ่าห์</a:t>
            </a:r>
            <a:r>
              <a:rPr lang="th-TH" b="0" i="0" dirty="0">
                <a:solidFill>
                  <a:srgbClr val="0000FF"/>
                </a:solidFill>
                <a:effectLst/>
                <a:latin typeface="PT Sans"/>
              </a:rPr>
              <a:t> </a:t>
            </a:r>
            <a:r>
              <a:rPr lang="th-TH" b="0" i="0" dirty="0">
                <a:solidFill>
                  <a:srgbClr val="303030"/>
                </a:solidFill>
                <a:effectLst/>
                <a:latin typeface="PT Sans"/>
              </a:rPr>
              <a:t>เทพพาหนะของพระนารายณ์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3A067-AF43-472F-9CBE-2E476A6D02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05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3A067-AF43-472F-9CBE-2E476A6D02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86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ใช้ติดต่อแบบพิธี </a:t>
            </a:r>
            <a:br>
              <a:rPr lang="th-TH" dirty="0"/>
            </a:br>
            <a:r>
              <a:rPr lang="th-TH" dirty="0"/>
              <a:t>ใช้กระดาษตราครุฑ</a:t>
            </a:r>
            <a:br>
              <a:rPr lang="th-TH" dirty="0"/>
            </a:br>
            <a:r>
              <a:rPr lang="th-TH" dirty="0"/>
              <a:t>ใช้ติดต่อระหว่างส่วนราชการ (ส่วนราชการ-ส่วนราชการ / ส่วนราชการ-ส่วนงานอื่น / ส่วนราชการ-บุคลากรภายนอก)</a:t>
            </a:r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3A067-AF43-472F-9CBE-2E476A6D02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84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ชั้นความลับ </a:t>
            </a:r>
            <a:r>
              <a:rPr lang="en-US" dirty="0"/>
              <a:t>: </a:t>
            </a:r>
          </a:p>
          <a:p>
            <a:r>
              <a:rPr lang="th-TH" dirty="0"/>
              <a:t>ลับที่สุด (</a:t>
            </a:r>
            <a:r>
              <a:rPr lang="en-US" dirty="0"/>
              <a:t>Top Secret)</a:t>
            </a:r>
            <a:r>
              <a:rPr lang="th-TH" dirty="0"/>
              <a:t> หากเปิดเผยทั้งหมดหรือบางส่วน จะเสียหายต่อรัฐร้ายแรงที่สุด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ลับมาก (</a:t>
            </a:r>
            <a:r>
              <a:rPr lang="en-US" dirty="0"/>
              <a:t>Secret) </a:t>
            </a:r>
            <a:r>
              <a:rPr lang="th-TH" dirty="0"/>
              <a:t>หากเปิดเผยทั้งหมดหรือบางส่วน จะเสียหายต่อรัฐร้ายแรง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ลับ (</a:t>
            </a:r>
            <a:r>
              <a:rPr lang="en-US" dirty="0"/>
              <a:t>Confidential) </a:t>
            </a:r>
            <a:r>
              <a:rPr lang="th-TH" dirty="0"/>
              <a:t>หากเปิดเผยทั้งหมดหรือบางส่วน จะเสียหายต่อรัฐ</a:t>
            </a:r>
          </a:p>
          <a:p>
            <a:endParaRPr lang="th-TH" dirty="0"/>
          </a:p>
          <a:p>
            <a:r>
              <a:rPr lang="th-TH" dirty="0"/>
              <a:t>ชั้นความเร็ว </a:t>
            </a:r>
            <a:r>
              <a:rPr lang="en-US" dirty="0"/>
              <a:t>:</a:t>
            </a:r>
            <a:br>
              <a:rPr lang="en-US" dirty="0"/>
            </a:br>
            <a:r>
              <a:rPr lang="th-TH" dirty="0"/>
              <a:t>ด่วนที่สุด ให้ปฏิบัติในทันทีที่ได้รับหนังสือ </a:t>
            </a:r>
            <a:br>
              <a:rPr lang="th-TH" dirty="0"/>
            </a:br>
            <a:r>
              <a:rPr lang="th-TH" dirty="0"/>
              <a:t>ด่วนมาก ปฏิบัติโดยเร็ว </a:t>
            </a:r>
          </a:p>
          <a:p>
            <a:r>
              <a:rPr lang="th-TH" dirty="0"/>
              <a:t>ด่วน ปฏิบัติเร็วกว่าปกติเท่าที่จะทําได้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3A067-AF43-472F-9CBE-2E476A6D02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75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ชั้นความลับ </a:t>
            </a:r>
            <a:r>
              <a:rPr lang="en-US" dirty="0"/>
              <a:t>: </a:t>
            </a:r>
          </a:p>
          <a:p>
            <a:r>
              <a:rPr lang="th-TH" dirty="0"/>
              <a:t>ลับที่สุด (</a:t>
            </a:r>
            <a:r>
              <a:rPr lang="en-US" dirty="0"/>
              <a:t>Top Secret)</a:t>
            </a:r>
            <a:r>
              <a:rPr lang="th-TH" dirty="0"/>
              <a:t> หากเปิดเผยทั้งหมดหรือบางส่วน จะเสียหายต่อรัฐร้ายแรงที่สุด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ลับมาก (</a:t>
            </a:r>
            <a:r>
              <a:rPr lang="en-US" dirty="0"/>
              <a:t>Secret) </a:t>
            </a:r>
            <a:r>
              <a:rPr lang="th-TH" dirty="0"/>
              <a:t>หากเปิดเผยทั้งหมดหรือบางส่วน จะเสียหายต่อรัฐร้ายแรง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ลับ (</a:t>
            </a:r>
            <a:r>
              <a:rPr lang="en-US" dirty="0"/>
              <a:t>Confidential) </a:t>
            </a:r>
            <a:r>
              <a:rPr lang="th-TH" dirty="0"/>
              <a:t>หากเปิดเผยทั้งหมดหรือบางส่วน จะเสียหายต่อรัฐ</a:t>
            </a:r>
          </a:p>
          <a:p>
            <a:endParaRPr lang="th-TH" dirty="0"/>
          </a:p>
          <a:p>
            <a:r>
              <a:rPr lang="th-TH" dirty="0"/>
              <a:t>ชั้นความเร็ว </a:t>
            </a:r>
            <a:r>
              <a:rPr lang="en-US" dirty="0"/>
              <a:t>:</a:t>
            </a:r>
            <a:br>
              <a:rPr lang="en-US" dirty="0"/>
            </a:br>
            <a:r>
              <a:rPr lang="th-TH" dirty="0"/>
              <a:t>ด่วนที่สุด ให้ปฏิบัติในทันทีที่ได้รับหนังสือ </a:t>
            </a:r>
            <a:br>
              <a:rPr lang="th-TH" dirty="0"/>
            </a:br>
            <a:r>
              <a:rPr lang="th-TH" dirty="0"/>
              <a:t>ด่วนมาก ปฏิบัติโดยเร็ว </a:t>
            </a:r>
          </a:p>
          <a:p>
            <a:r>
              <a:rPr lang="th-TH" dirty="0"/>
              <a:t>ด่วน ปฏิบัติเร็วกว่าปกติเท่าที่จะทําได้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3A067-AF43-472F-9CBE-2E476A6D02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88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b="0" dirty="0">
                <a:cs typeface="+mj-cs"/>
              </a:rPr>
              <a:t>ให้พิมพ์คำต่อเนื่องของข้อความที่จะยกไปพิมพ์หน้าใหม่ไว้ด้านล่างทางมุมขวาของหน้า</a:t>
            </a:r>
            <a:r>
              <a:rPr lang="th-TH" sz="1200" b="0" dirty="0" err="1">
                <a:cs typeface="+mj-cs"/>
              </a:rPr>
              <a:t>นั้นๆ</a:t>
            </a:r>
            <a:r>
              <a:rPr lang="th-TH" sz="1200" b="0" dirty="0">
                <a:cs typeface="+mj-cs"/>
              </a:rPr>
              <a:t>  แล้วตามด้วย ... (จุด ๓ จุด) </a:t>
            </a:r>
            <a:br>
              <a:rPr lang="th-TH" sz="1200" b="0" dirty="0">
                <a:cs typeface="+mj-cs"/>
              </a:rPr>
            </a:br>
            <a:r>
              <a:rPr lang="th-TH" sz="1200" b="0" dirty="0">
                <a:cs typeface="+mj-cs"/>
              </a:rPr>
              <a:t>โดยปกติให้เว้นระยะห่างจากบรรทัดสุดท้าย  ๓  ระยะบรรทัดพิมพ์ </a:t>
            </a:r>
            <a:br>
              <a:rPr lang="th-TH" sz="1200" b="0" dirty="0">
                <a:cs typeface="+mj-cs"/>
              </a:rPr>
            </a:br>
            <a:r>
              <a:rPr lang="th-TH" sz="1200" b="0" dirty="0">
                <a:cs typeface="+mj-cs"/>
              </a:rPr>
              <a:t>และควรจะต้องมีข้อความของหนังสือเหลือไปพิมพ์ในหน้าสุดท้ายอย่างน้อย  ๒  บรรทัด  ก่อนพิมพ์คำลงท้าย</a:t>
            </a:r>
            <a:endParaRPr lang="en-US" sz="1200" b="0" dirty="0">
              <a:cs typeface="+mj-cs"/>
            </a:endParaRPr>
          </a:p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3A067-AF43-472F-9CBE-2E476A6D02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61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3A067-AF43-472F-9CBE-2E476A6D02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97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0124455-F35A-4341-A1EB-A2BFBC906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CE034E7A-C29B-41F8-9980-28CBEF562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BE74EDB8-FBA6-427D-AA8B-CAF49B0F5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A4489-FC7C-4BCA-9414-983DB8DC5B1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B519AC07-576C-4441-9236-1BD3A4007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D5C2C37-803A-4AAC-863C-670FE6D6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C2A89-874C-482F-A1D7-0B50F6B4B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79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E647F7-C071-4459-8193-2364C597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4FD517AD-65F3-4310-8304-03CBDF7516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CC0894F-F4E3-4FE3-B596-DC47866A5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A4489-FC7C-4BCA-9414-983DB8DC5B1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3F707591-2CCA-44B7-88F9-844819B3A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B1FC39D-6A2D-4953-AE6D-FD8052AA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C2A89-874C-482F-A1D7-0B50F6B4B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3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91BE88EC-0A9C-4687-AB2E-B042B026A1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389146DD-A293-447A-9B73-C39A07140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3764CC72-D4A6-4C8A-A633-0C607B071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A4489-FC7C-4BCA-9414-983DB8DC5B1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BBE501C-8651-494D-A8C6-8F2788737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44622B0-E5F9-491D-ABA6-BFF07ADF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C2A89-874C-482F-A1D7-0B50F6B4B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6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9E51420-C0CB-4318-B4F6-D307FBD73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0F6517F-CD2F-4C89-8F17-EAC4BEA65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81ABA4AA-777E-45D4-BE46-08FA31B3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A4489-FC7C-4BCA-9414-983DB8DC5B1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818E5C0C-0589-4B9E-8EFC-CEDB8B05D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761C27E-670D-491D-8AC0-41894D127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C2A89-874C-482F-A1D7-0B50F6B4B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84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6BB304-2C6C-48BB-A33E-6F6F3388D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A0A57EB0-EF26-42B3-A284-7BA5E428F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C3214F2B-5360-419B-B202-38CD6138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A4489-FC7C-4BCA-9414-983DB8DC5B1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8263AC8D-624F-4664-9E4C-0CF7BB2B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4F59018-EBB0-42E8-8F75-5FC705ED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C2A89-874C-482F-A1D7-0B50F6B4B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48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C3797FD-FF84-4FAE-8061-46FDAB0A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A977B10-EB8A-4EF9-A3EF-D2884D192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C6FAD097-0A84-4455-8435-6916BD8B92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A5C2E41D-21D6-4658-8DF1-AF27FF752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A4489-FC7C-4BCA-9414-983DB8DC5B1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D4D3982A-CD01-4861-AB37-560530C09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14A462AB-43FA-466A-9684-5E46B6044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C2A89-874C-482F-A1D7-0B50F6B4B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95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5ADF66B-0C71-4CBB-9CF3-A526FCF3A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016F5884-186C-4B40-8592-1D700BB38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3DA0B701-80A1-41CF-95A4-B20BD6A7A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EDB0AD18-4461-40D4-8291-51956C3FA0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BB6458BB-4931-4A5B-826D-DF2980D5C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B0335FE6-9DB7-4446-A6FE-C024C29DA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A4489-FC7C-4BCA-9414-983DB8DC5B1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1A2DD99D-C590-4F98-9A1C-03755709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70E38868-2B45-4FF7-9135-6F982B8F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C2A89-874C-482F-A1D7-0B50F6B4B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EE0785E-BEFF-4AB8-938C-FE43B3A8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6417C3D8-1EF3-4A56-9862-88231B9D9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A4489-FC7C-4BCA-9414-983DB8DC5B1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B80F1EE9-B653-4C62-9B24-EEC22AFF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9266E261-5229-4542-9C06-ED498200C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C2A89-874C-482F-A1D7-0B50F6B4B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58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41C4C46B-22F4-41B1-B753-80E7B269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A4489-FC7C-4BCA-9414-983DB8DC5B1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17A62379-F01E-464E-9DD2-0E1689383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8879B2F-9D76-4D28-A25D-24EB079D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C2A89-874C-482F-A1D7-0B50F6B4B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44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3EE0E18-CFD6-47B6-91D5-A2462013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D088B2F-219A-4D35-AAD6-AFFF81C8A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B3138770-206E-4518-A95C-08B8BB9CA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39736382-5F7E-409B-ABB0-342D7402A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A4489-FC7C-4BCA-9414-983DB8DC5B1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DEC67113-B8F7-487D-A237-C9BDC261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5A6DE80A-E782-4976-9092-B3B9A01B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C2A89-874C-482F-A1D7-0B50F6B4B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25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75A6B20-1879-4211-AC2F-AA5E00D6E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8CAAE4E8-0779-4C8A-B55C-E179D57789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24245DE6-2372-4261-8F2D-3FF241BCA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B128CD79-F10B-4E50-A18D-024F5A896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A4489-FC7C-4BCA-9414-983DB8DC5B1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544A8E28-F9CD-4D41-AF00-D008DA8A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7AB776F6-A8C6-4417-A879-240D8C11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C2A89-874C-482F-A1D7-0B50F6B4B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63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BC3ADBFB-B75C-4B9D-88E2-FA1D63A0F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4EF2A9F5-98C2-4562-9066-862723A3A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AA8B684-60BE-4B68-ACCE-19408FD2C5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A4489-FC7C-4BCA-9414-983DB8DC5B1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6EE0BD2-F44A-450B-902E-3AEF082AA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5F0DF32-4F03-4084-8293-BA54E96CE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C2A89-874C-482F-A1D7-0B50F6B4B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7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88AF17D8-11AA-42C1-8C56-342C21EC7A0F}"/>
              </a:ext>
            </a:extLst>
          </p:cNvPr>
          <p:cNvSpPr txBox="1"/>
          <p:nvPr/>
        </p:nvSpPr>
        <p:spPr>
          <a:xfrm>
            <a:off x="3105150" y="3346817"/>
            <a:ext cx="6115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0000" b="1" dirty="0">
                <a:cs typeface="+mj-cs"/>
              </a:rPr>
              <a:t>หนังสือ</a:t>
            </a:r>
            <a:r>
              <a:rPr lang="th-TH" sz="10000" b="1" dirty="0">
                <a:solidFill>
                  <a:schemeClr val="accent2">
                    <a:lumMod val="50000"/>
                  </a:schemeClr>
                </a:solidFill>
                <a:cs typeface="+mj-cs"/>
              </a:rPr>
              <a:t>ราชการ</a:t>
            </a:r>
            <a:endParaRPr lang="en-US" sz="10000" b="1" dirty="0">
              <a:solidFill>
                <a:schemeClr val="accent2">
                  <a:lumMod val="50000"/>
                </a:schemeClr>
              </a:solidFill>
              <a:cs typeface="+mj-cs"/>
            </a:endParaRP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B6F35DD3-087E-4572-83CB-A56773BE9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057" y="942364"/>
            <a:ext cx="2071886" cy="226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กล่องข้อความ 48">
            <a:extLst>
              <a:ext uri="{FF2B5EF4-FFF2-40B4-BE49-F238E27FC236}">
                <a16:creationId xmlns:a16="http://schemas.microsoft.com/office/drawing/2014/main" id="{D1CA3FC9-C87D-40D8-AC02-4781D652962E}"/>
              </a:ext>
            </a:extLst>
          </p:cNvPr>
          <p:cNvSpPr txBox="1"/>
          <p:nvPr/>
        </p:nvSpPr>
        <p:spPr>
          <a:xfrm>
            <a:off x="3582955" y="6036171"/>
            <a:ext cx="846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000" b="1" dirty="0">
                <a:solidFill>
                  <a:srgbClr val="E7E6E6"/>
                </a:solidFill>
                <a:cs typeface="+mj-cs"/>
              </a:rPr>
              <a:t>ระเบียบสำนักนายกรัฐมนตรีว่าด้วยงานสารบรรณ พ.ศ. 2526 และที่แก้ไขเพิ่มเติม</a:t>
            </a:r>
            <a:endParaRPr lang="en-US" sz="3000" b="1" dirty="0">
              <a:solidFill>
                <a:srgbClr val="E7E6E6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6653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4E2033-0488-46DE-94B4-672717B8C095}"/>
              </a:ext>
            </a:extLst>
          </p:cNvPr>
          <p:cNvSpPr/>
          <p:nvPr/>
        </p:nvSpPr>
        <p:spPr>
          <a:xfrm>
            <a:off x="3358503" y="474831"/>
            <a:ext cx="4325257" cy="6023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2964D2-490A-478C-947C-B1F667FD5244}"/>
              </a:ext>
            </a:extLst>
          </p:cNvPr>
          <p:cNvGrpSpPr/>
          <p:nvPr/>
        </p:nvGrpSpPr>
        <p:grpSpPr>
          <a:xfrm>
            <a:off x="1326996" y="111483"/>
            <a:ext cx="2768695" cy="6640286"/>
            <a:chOff x="1933934" y="217714"/>
            <a:chExt cx="2768695" cy="664028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150886F-31E1-470D-BB68-8A763AC42CAC}"/>
                </a:ext>
              </a:extLst>
            </p:cNvPr>
            <p:cNvCxnSpPr/>
            <p:nvPr/>
          </p:nvCxnSpPr>
          <p:spPr>
            <a:xfrm>
              <a:off x="4702629" y="217714"/>
              <a:ext cx="0" cy="6640286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กล่องข้อความ 12">
              <a:extLst>
                <a:ext uri="{FF2B5EF4-FFF2-40B4-BE49-F238E27FC236}">
                  <a16:creationId xmlns:a16="http://schemas.microsoft.com/office/drawing/2014/main" id="{BF81DAD5-5CEF-4C4B-8F9A-7C0AED36B16B}"/>
                </a:ext>
              </a:extLst>
            </p:cNvPr>
            <p:cNvSpPr txBox="1"/>
            <p:nvPr/>
          </p:nvSpPr>
          <p:spPr>
            <a:xfrm>
              <a:off x="1933934" y="3104344"/>
              <a:ext cx="210859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5000" b="1" dirty="0">
                  <a:solidFill>
                    <a:srgbClr val="843C0C"/>
                  </a:solidFill>
                  <a:cs typeface="+mj-cs"/>
                </a:rPr>
                <a:t>ซ้าย 3 ซม.</a:t>
              </a:r>
              <a:endParaRPr lang="en-US" sz="5000" b="1" dirty="0">
                <a:solidFill>
                  <a:srgbClr val="843C0C"/>
                </a:solidFill>
                <a:cs typeface="+mj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54EF02-2ECD-425B-9115-07B56D4A19D1}"/>
              </a:ext>
            </a:extLst>
          </p:cNvPr>
          <p:cNvGrpSpPr/>
          <p:nvPr/>
        </p:nvGrpSpPr>
        <p:grpSpPr>
          <a:xfrm>
            <a:off x="7296000" y="166402"/>
            <a:ext cx="2531498" cy="6640286"/>
            <a:chOff x="7757886" y="217714"/>
            <a:chExt cx="2531498" cy="664028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83E98F-B271-4C4D-A41A-E51117BF7215}"/>
                </a:ext>
              </a:extLst>
            </p:cNvPr>
            <p:cNvCxnSpPr>
              <a:cxnSpLocks/>
            </p:cNvCxnSpPr>
            <p:nvPr/>
          </p:nvCxnSpPr>
          <p:spPr>
            <a:xfrm>
              <a:off x="7757886" y="217714"/>
              <a:ext cx="0" cy="6640286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กล่องข้อความ 12">
              <a:extLst>
                <a:ext uri="{FF2B5EF4-FFF2-40B4-BE49-F238E27FC236}">
                  <a16:creationId xmlns:a16="http://schemas.microsoft.com/office/drawing/2014/main" id="{36959763-25BF-4F38-B06C-3B4DD806E417}"/>
                </a:ext>
              </a:extLst>
            </p:cNvPr>
            <p:cNvSpPr txBox="1"/>
            <p:nvPr/>
          </p:nvSpPr>
          <p:spPr>
            <a:xfrm>
              <a:off x="8065070" y="3049425"/>
              <a:ext cx="222431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5000" b="1" dirty="0">
                  <a:solidFill>
                    <a:srgbClr val="843C0C"/>
                  </a:solidFill>
                  <a:cs typeface="+mj-cs"/>
                </a:rPr>
                <a:t>ขวา 2 ซม.</a:t>
              </a:r>
              <a:endParaRPr lang="en-US" sz="5000" b="1" dirty="0">
                <a:solidFill>
                  <a:srgbClr val="843C0C"/>
                </a:solidFill>
                <a:cs typeface="+mj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94212D0-EB7E-41BF-86E6-FBDFB1849C4D}"/>
              </a:ext>
            </a:extLst>
          </p:cNvPr>
          <p:cNvGrpSpPr/>
          <p:nvPr/>
        </p:nvGrpSpPr>
        <p:grpSpPr>
          <a:xfrm>
            <a:off x="3088642" y="6111636"/>
            <a:ext cx="6838819" cy="861774"/>
            <a:chOff x="3541487" y="6086174"/>
            <a:chExt cx="6838819" cy="86177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463FC09-907B-49C8-97B7-0813CFEF6D16}"/>
                </a:ext>
              </a:extLst>
            </p:cNvPr>
            <p:cNvCxnSpPr>
              <a:cxnSpLocks/>
            </p:cNvCxnSpPr>
            <p:nvPr/>
          </p:nvCxnSpPr>
          <p:spPr>
            <a:xfrm>
              <a:off x="3541487" y="6146801"/>
              <a:ext cx="4963885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กล่องข้อความ 12">
              <a:extLst>
                <a:ext uri="{FF2B5EF4-FFF2-40B4-BE49-F238E27FC236}">
                  <a16:creationId xmlns:a16="http://schemas.microsoft.com/office/drawing/2014/main" id="{6DE04D9C-72BA-435D-A261-6F1FD78E1233}"/>
                </a:ext>
              </a:extLst>
            </p:cNvPr>
            <p:cNvSpPr txBox="1"/>
            <p:nvPr/>
          </p:nvSpPr>
          <p:spPr>
            <a:xfrm>
              <a:off x="8363856" y="6086174"/>
              <a:ext cx="201645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5000" b="1" dirty="0">
                  <a:solidFill>
                    <a:srgbClr val="0070C0"/>
                  </a:solidFill>
                  <a:cs typeface="+mj-cs"/>
                </a:rPr>
                <a:t>ล่าง 2 ซม.</a:t>
              </a:r>
              <a:endParaRPr lang="en-US" sz="5000" b="1" dirty="0">
                <a:solidFill>
                  <a:srgbClr val="0070C0"/>
                </a:solidFill>
                <a:cs typeface="+mj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308EA1-3DA5-4594-98A6-C1C44145AD0B}"/>
              </a:ext>
            </a:extLst>
          </p:cNvPr>
          <p:cNvGrpSpPr/>
          <p:nvPr/>
        </p:nvGrpSpPr>
        <p:grpSpPr>
          <a:xfrm>
            <a:off x="1026366" y="14914"/>
            <a:ext cx="6909051" cy="919833"/>
            <a:chOff x="1288411" y="185974"/>
            <a:chExt cx="7216961" cy="9198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65799F-6D22-4B1B-AF03-CCEDA77D01B4}"/>
                </a:ext>
              </a:extLst>
            </p:cNvPr>
            <p:cNvCxnSpPr/>
            <p:nvPr/>
          </p:nvCxnSpPr>
          <p:spPr>
            <a:xfrm>
              <a:off x="3541487" y="1105807"/>
              <a:ext cx="4963885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กล่องข้อความ 12">
              <a:extLst>
                <a:ext uri="{FF2B5EF4-FFF2-40B4-BE49-F238E27FC236}">
                  <a16:creationId xmlns:a16="http://schemas.microsoft.com/office/drawing/2014/main" id="{5BC05113-1624-4D8E-A1B3-A64AB460FA61}"/>
                </a:ext>
              </a:extLst>
            </p:cNvPr>
            <p:cNvSpPr txBox="1"/>
            <p:nvPr/>
          </p:nvSpPr>
          <p:spPr>
            <a:xfrm>
              <a:off x="1288411" y="185974"/>
              <a:ext cx="268124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5000" b="1" dirty="0">
                  <a:solidFill>
                    <a:srgbClr val="0070C0"/>
                  </a:solidFill>
                  <a:cs typeface="+mj-cs"/>
                </a:rPr>
                <a:t>บน 2.5 ซม.</a:t>
              </a:r>
              <a:endParaRPr lang="en-US" sz="5000" b="1" dirty="0">
                <a:solidFill>
                  <a:srgbClr val="0070C0"/>
                </a:solidFill>
                <a:cs typeface="+mj-cs"/>
              </a:endParaRPr>
            </a:p>
          </p:txBody>
        </p:sp>
      </p:grpSp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E1230DEA-1EF8-4EAD-9594-F0865F80B5BC}"/>
              </a:ext>
            </a:extLst>
          </p:cNvPr>
          <p:cNvGrpSpPr/>
          <p:nvPr/>
        </p:nvGrpSpPr>
        <p:grpSpPr>
          <a:xfrm>
            <a:off x="4296216" y="980151"/>
            <a:ext cx="2925675" cy="5307161"/>
            <a:chOff x="7088428" y="810491"/>
            <a:chExt cx="2925675" cy="5307161"/>
          </a:xfrm>
        </p:grpSpPr>
        <p:sp>
          <p:nvSpPr>
            <p:cNvPr id="5" name="กล่องข้อความ 12">
              <a:extLst>
                <a:ext uri="{FF2B5EF4-FFF2-40B4-BE49-F238E27FC236}">
                  <a16:creationId xmlns:a16="http://schemas.microsoft.com/office/drawing/2014/main" id="{86A52E7A-0042-472C-A37C-07BF176E2A58}"/>
                </a:ext>
              </a:extLst>
            </p:cNvPr>
            <p:cNvSpPr txBox="1"/>
            <p:nvPr/>
          </p:nvSpPr>
          <p:spPr>
            <a:xfrm>
              <a:off x="7088428" y="947006"/>
              <a:ext cx="1883746" cy="5170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000" b="1" dirty="0">
                  <a:cs typeface="+mj-cs"/>
                </a:rPr>
                <a:t>หนังสือราชการ</a:t>
              </a:r>
            </a:p>
            <a:p>
              <a:r>
                <a:rPr lang="th-TH" sz="3000" b="1" dirty="0">
                  <a:cs typeface="+mj-cs"/>
                </a:rPr>
                <a:t>หนังสือราชการ</a:t>
              </a:r>
            </a:p>
            <a:p>
              <a:r>
                <a:rPr lang="th-TH" sz="3000" b="1" dirty="0">
                  <a:cs typeface="+mj-cs"/>
                </a:rPr>
                <a:t>หนังสือราชการ</a:t>
              </a:r>
            </a:p>
            <a:p>
              <a:r>
                <a:rPr lang="th-TH" sz="3000" b="1" dirty="0">
                  <a:cs typeface="+mj-cs"/>
                </a:rPr>
                <a:t>หนังสือราชการ</a:t>
              </a:r>
            </a:p>
            <a:p>
              <a:r>
                <a:rPr lang="th-TH" sz="3000" b="1" dirty="0">
                  <a:cs typeface="+mj-cs"/>
                </a:rPr>
                <a:t>หนังสือราชการ</a:t>
              </a:r>
            </a:p>
            <a:p>
              <a:r>
                <a:rPr lang="th-TH" sz="3000" b="1" dirty="0">
                  <a:cs typeface="+mj-cs"/>
                </a:rPr>
                <a:t>หนังสือราชการ</a:t>
              </a:r>
            </a:p>
            <a:p>
              <a:r>
                <a:rPr lang="th-TH" sz="3000" b="1" dirty="0">
                  <a:cs typeface="+mj-cs"/>
                </a:rPr>
                <a:t>หนังสือราชการ</a:t>
              </a:r>
            </a:p>
            <a:p>
              <a:r>
                <a:rPr lang="th-TH" sz="3000" b="1" dirty="0">
                  <a:cs typeface="+mj-cs"/>
                </a:rPr>
                <a:t>หนังสือราชการ</a:t>
              </a:r>
            </a:p>
            <a:p>
              <a:r>
                <a:rPr lang="th-TH" sz="3000" b="1" dirty="0">
                  <a:cs typeface="+mj-cs"/>
                </a:rPr>
                <a:t>หนังสือราชการ</a:t>
              </a:r>
            </a:p>
            <a:p>
              <a:r>
                <a:rPr lang="th-TH" sz="3000" b="1" dirty="0">
                  <a:cs typeface="+mj-cs"/>
                </a:rPr>
                <a:t>หนังสือราชการ</a:t>
              </a:r>
            </a:p>
            <a:p>
              <a:r>
                <a:rPr lang="th-TH" sz="3000" b="1" dirty="0">
                  <a:cs typeface="+mj-cs"/>
                </a:rPr>
                <a:t>หนังสือราชการ</a:t>
              </a:r>
            </a:p>
          </p:txBody>
        </p:sp>
        <p:sp>
          <p:nvSpPr>
            <p:cNvPr id="13" name="กล่องข้อความ 12">
              <a:extLst>
                <a:ext uri="{FF2B5EF4-FFF2-40B4-BE49-F238E27FC236}">
                  <a16:creationId xmlns:a16="http://schemas.microsoft.com/office/drawing/2014/main" id="{4273C628-7980-4E13-B651-25224DB460A8}"/>
                </a:ext>
              </a:extLst>
            </p:cNvPr>
            <p:cNvSpPr txBox="1"/>
            <p:nvPr/>
          </p:nvSpPr>
          <p:spPr>
            <a:xfrm>
              <a:off x="8809677" y="810491"/>
              <a:ext cx="120442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5000" b="1" dirty="0">
                  <a:solidFill>
                    <a:srgbClr val="843C0C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16 </a:t>
              </a:r>
              <a:r>
                <a:rPr lang="en-US" sz="5000" b="1" dirty="0">
                  <a:solidFill>
                    <a:srgbClr val="843C0C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pt.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44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E042FE-9A74-4B8B-A896-5CFB794A2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"/>
          <a:stretch/>
        </p:blipFill>
        <p:spPr>
          <a:xfrm>
            <a:off x="2467947" y="713998"/>
            <a:ext cx="7256105" cy="5430003"/>
          </a:xfrm>
          <a:prstGeom prst="rect">
            <a:avLst/>
          </a:prstGeom>
        </p:spPr>
      </p:pic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B64CA549-5C2F-4F9D-97A3-ED7A0F6568F0}"/>
              </a:ext>
            </a:extLst>
          </p:cNvPr>
          <p:cNvGrpSpPr/>
          <p:nvPr/>
        </p:nvGrpSpPr>
        <p:grpSpPr>
          <a:xfrm>
            <a:off x="9724052" y="713998"/>
            <a:ext cx="2467948" cy="5020681"/>
            <a:chOff x="9724052" y="713998"/>
            <a:chExt cx="2467948" cy="5020681"/>
          </a:xfrm>
        </p:grpSpPr>
        <p:grpSp>
          <p:nvGrpSpPr>
            <p:cNvPr id="6" name="กลุ่ม 5">
              <a:extLst>
                <a:ext uri="{FF2B5EF4-FFF2-40B4-BE49-F238E27FC236}">
                  <a16:creationId xmlns:a16="http://schemas.microsoft.com/office/drawing/2014/main" id="{371C328F-B5BF-4354-AD76-5622F792F985}"/>
                </a:ext>
              </a:extLst>
            </p:cNvPr>
            <p:cNvGrpSpPr/>
            <p:nvPr/>
          </p:nvGrpSpPr>
          <p:grpSpPr>
            <a:xfrm>
              <a:off x="9747983" y="713998"/>
              <a:ext cx="2444017" cy="2444017"/>
              <a:chOff x="9724052" y="640883"/>
              <a:chExt cx="2444017" cy="2444017"/>
            </a:xfrm>
          </p:grpSpPr>
          <p:sp>
            <p:nvSpPr>
              <p:cNvPr id="2" name="สี่เหลี่ยมผืนผ้า 1">
                <a:extLst>
                  <a:ext uri="{FF2B5EF4-FFF2-40B4-BE49-F238E27FC236}">
                    <a16:creationId xmlns:a16="http://schemas.microsoft.com/office/drawing/2014/main" id="{C2844E45-BC02-416A-8507-3D2EC58D7B9C}"/>
                  </a:ext>
                </a:extLst>
              </p:cNvPr>
              <p:cNvSpPr/>
              <p:nvPr/>
            </p:nvSpPr>
            <p:spPr>
              <a:xfrm>
                <a:off x="9724052" y="640883"/>
                <a:ext cx="2444017" cy="24440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E1D253B-6C2E-4C65-AE81-B569A258A7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50506" y="851840"/>
                <a:ext cx="1850221" cy="2022101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A18C18BD-0A24-4A85-A18F-20C1E97AC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2728" t="514" r="955" b="21040"/>
            <a:stretch/>
          </p:blipFill>
          <p:spPr>
            <a:xfrm>
              <a:off x="9724052" y="3327382"/>
              <a:ext cx="2455269" cy="2407297"/>
            </a:xfrm>
            <a:prstGeom prst="rect">
              <a:avLst/>
            </a:prstGeom>
          </p:spPr>
        </p:pic>
      </p:grpSp>
      <p:pic>
        <p:nvPicPr>
          <p:cNvPr id="2050" name="Picture 2" descr="ราชกิจจานุเบกษา - วิกิพีเดีย">
            <a:extLst>
              <a:ext uri="{FF2B5EF4-FFF2-40B4-BE49-F238E27FC236}">
                <a16:creationId xmlns:a16="http://schemas.microsoft.com/office/drawing/2014/main" id="{D7B48DB8-BAAC-4D4D-AC4B-91ADABB09B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323"/>
          <a:stretch/>
        </p:blipFill>
        <p:spPr bwMode="auto">
          <a:xfrm>
            <a:off x="1" y="74645"/>
            <a:ext cx="2435290" cy="357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ทำ Passport หนังสือเดินทางประเทศไทยเล่มใหม่ที่สำนักงานหนังสือเดินทางชั่วคราว  MRT คลองเตย | README.ME">
            <a:extLst>
              <a:ext uri="{FF2B5EF4-FFF2-40B4-BE49-F238E27FC236}">
                <a16:creationId xmlns:a16="http://schemas.microsoft.com/office/drawing/2014/main" id="{0342538F-94AC-4074-B554-42D9D53C7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t="6258" r="3063" b="8844"/>
          <a:stretch/>
        </p:blipFill>
        <p:spPr bwMode="auto">
          <a:xfrm>
            <a:off x="0" y="3503645"/>
            <a:ext cx="2444016" cy="327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6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12">
            <a:extLst>
              <a:ext uri="{FF2B5EF4-FFF2-40B4-BE49-F238E27FC236}">
                <a16:creationId xmlns:a16="http://schemas.microsoft.com/office/drawing/2014/main" id="{F7743E22-54B0-468B-A660-F297014806ED}"/>
              </a:ext>
            </a:extLst>
          </p:cNvPr>
          <p:cNvSpPr txBox="1"/>
          <p:nvPr/>
        </p:nvSpPr>
        <p:spPr>
          <a:xfrm>
            <a:off x="803019" y="427131"/>
            <a:ext cx="49780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รูปแบบตัวอักษร (ฟอน</a:t>
            </a:r>
            <a:r>
              <a:rPr lang="th-TH" sz="3000" b="1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ต์</a:t>
            </a:r>
            <a:r>
              <a:rPr lang="th-TH" sz="3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</a:p>
          <a:p>
            <a:pPr algn="ctr"/>
            <a:r>
              <a:rPr lang="th-TH" sz="3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ใช้ฟอน</a:t>
            </a:r>
            <a:r>
              <a:rPr lang="th-TH" sz="3000" b="1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ต์</a:t>
            </a:r>
            <a:r>
              <a:rPr lang="th-TH" sz="3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มาตรฐาน 13 ฟอน</a:t>
            </a:r>
            <a:r>
              <a:rPr lang="th-TH" sz="3000" b="1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ต์</a:t>
            </a:r>
            <a:r>
              <a:rPr lang="th-TH" sz="3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(TH)</a:t>
            </a:r>
            <a:endParaRPr lang="th-TH" sz="3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3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(มติคณะรัฐมนตรี ลงวันที่ 7 กันยายน 2553)</a:t>
            </a:r>
            <a:endParaRPr lang="en-US" sz="3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2F8F2744-51FE-47B2-8C7E-838F5F8941CA}"/>
              </a:ext>
            </a:extLst>
          </p:cNvPr>
          <p:cNvGrpSpPr/>
          <p:nvPr/>
        </p:nvGrpSpPr>
        <p:grpSpPr>
          <a:xfrm>
            <a:off x="560946" y="4075825"/>
            <a:ext cx="5462238" cy="2282004"/>
            <a:chOff x="9926" y="4439719"/>
            <a:chExt cx="5462238" cy="2282004"/>
          </a:xfrm>
        </p:grpSpPr>
        <p:sp>
          <p:nvSpPr>
            <p:cNvPr id="21" name="กล่องข้อความ 20">
              <a:extLst>
                <a:ext uri="{FF2B5EF4-FFF2-40B4-BE49-F238E27FC236}">
                  <a16:creationId xmlns:a16="http://schemas.microsoft.com/office/drawing/2014/main" id="{3B35FB04-E460-4DD0-8758-42537C8B39BE}"/>
                </a:ext>
              </a:extLst>
            </p:cNvPr>
            <p:cNvSpPr txBox="1"/>
            <p:nvPr/>
          </p:nvSpPr>
          <p:spPr>
            <a:xfrm>
              <a:off x="9926" y="4875064"/>
              <a:ext cx="5462238" cy="18466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sz="3000" b="1" i="0" dirty="0">
                  <a:effectLst/>
                  <a:latin typeface="Angsana New" panose="02020603050405020304" pitchFamily="18" charset="-34"/>
                  <a:cs typeface="+mj-cs"/>
                </a:rPr>
                <a:t>เปลี่ยนชุดแบบ</a:t>
              </a:r>
              <a:r>
                <a:rPr lang="th-TH" sz="3000" b="1" dirty="0">
                  <a:latin typeface="Angsana New" panose="02020603050405020304" pitchFamily="18" charset="-34"/>
                  <a:cs typeface="+mj-cs"/>
                </a:rPr>
                <a:t>อักษรจาก </a:t>
              </a:r>
              <a:r>
                <a:rPr lang="th-TH" sz="3000" b="1" i="0" dirty="0">
                  <a:effectLst/>
                  <a:latin typeface="Angsana New" panose="02020603050405020304" pitchFamily="18" charset="-34"/>
                  <a:cs typeface="+mj-cs"/>
                </a:rPr>
                <a:t>"</a:t>
              </a:r>
              <a:r>
                <a:rPr lang="en-US" sz="3000" b="1" i="0" dirty="0" err="1">
                  <a:effectLst/>
                  <a:latin typeface="Angsana New" panose="02020603050405020304" pitchFamily="18" charset="-34"/>
                  <a:cs typeface="+mj-cs"/>
                </a:rPr>
                <a:t>Angsana</a:t>
              </a:r>
              <a:r>
                <a:rPr lang="en-US" sz="3000" b="1" i="0" dirty="0">
                  <a:effectLst/>
                  <a:latin typeface="Angsana New" panose="02020603050405020304" pitchFamily="18" charset="-34"/>
                  <a:cs typeface="+mj-cs"/>
                </a:rPr>
                <a:t> New" </a:t>
              </a:r>
              <a:br>
                <a:rPr lang="th-TH" sz="3000" b="1" i="0" dirty="0">
                  <a:effectLst/>
                  <a:latin typeface="Angsana New" panose="02020603050405020304" pitchFamily="18" charset="-34"/>
                  <a:cs typeface="+mj-cs"/>
                </a:rPr>
              </a:br>
              <a:r>
                <a:rPr lang="th-TH" sz="3000" b="1" i="0" dirty="0">
                  <a:effectLst/>
                  <a:latin typeface="Angsana New" panose="02020603050405020304" pitchFamily="18" charset="-34"/>
                  <a:cs typeface="+mj-cs"/>
                </a:rPr>
                <a:t>มาใช้ "</a:t>
              </a:r>
              <a:r>
                <a:rPr lang="en-US" sz="3000" b="1" i="0" dirty="0">
                  <a:solidFill>
                    <a:srgbClr val="993300"/>
                  </a:solidFill>
                  <a:effectLst/>
                  <a:latin typeface="Angsana New" panose="02020603050405020304" pitchFamily="18" charset="-34"/>
                  <a:cs typeface="+mj-cs"/>
                </a:rPr>
                <a:t>TH </a:t>
              </a:r>
              <a:r>
                <a:rPr lang="en-US" sz="3000" b="1" i="0" dirty="0" err="1">
                  <a:solidFill>
                    <a:srgbClr val="993300"/>
                  </a:solidFill>
                  <a:effectLst/>
                  <a:latin typeface="Angsana New" panose="02020603050405020304" pitchFamily="18" charset="-34"/>
                  <a:cs typeface="+mj-cs"/>
                </a:rPr>
                <a:t>Sarabun</a:t>
              </a:r>
              <a:r>
                <a:rPr lang="en-US" sz="3000" b="1" i="0" dirty="0">
                  <a:solidFill>
                    <a:srgbClr val="993300"/>
                  </a:solidFill>
                  <a:effectLst/>
                  <a:latin typeface="Angsana New" panose="02020603050405020304" pitchFamily="18" charset="-34"/>
                  <a:cs typeface="+mj-cs"/>
                </a:rPr>
                <a:t> PSK</a:t>
              </a:r>
              <a:r>
                <a:rPr lang="en-US" sz="3000" b="1" i="0" dirty="0">
                  <a:effectLst/>
                  <a:latin typeface="Angsana New" panose="02020603050405020304" pitchFamily="18" charset="-34"/>
                  <a:cs typeface="+mj-cs"/>
                </a:rPr>
                <a:t>" </a:t>
              </a:r>
              <a:r>
                <a:rPr lang="th-TH" sz="3000" b="1" i="0" dirty="0">
                  <a:effectLst/>
                  <a:latin typeface="Angsana New" panose="02020603050405020304" pitchFamily="18" charset="-34"/>
                  <a:cs typeface="+mj-cs"/>
                </a:rPr>
                <a:t>ตามนโยบายของรัฐบาล </a:t>
              </a:r>
              <a:br>
                <a:rPr lang="th-TH" sz="3000" b="1" i="0" dirty="0">
                  <a:effectLst/>
                  <a:latin typeface="Angsana New" panose="02020603050405020304" pitchFamily="18" charset="-34"/>
                  <a:cs typeface="+mj-cs"/>
                </a:rPr>
              </a:br>
              <a:r>
                <a:rPr lang="th-TH" sz="3000" b="1" i="0" dirty="0">
                  <a:effectLst/>
                  <a:latin typeface="Angsana New" panose="02020603050405020304" pitchFamily="18" charset="-34"/>
                  <a:cs typeface="+mj-cs"/>
                </a:rPr>
                <a:t>ตั้งแต่วันที่ 1 มกราคม 2554</a:t>
              </a:r>
              <a:br>
                <a:rPr lang="en-US" sz="3000" b="1" i="0" dirty="0">
                  <a:effectLst/>
                  <a:latin typeface="Angsana New" panose="02020603050405020304" pitchFamily="18" charset="-34"/>
                  <a:cs typeface="+mj-cs"/>
                </a:rPr>
              </a:br>
              <a:r>
                <a:rPr lang="th-TH" sz="2400" b="1" i="0" dirty="0">
                  <a:effectLst/>
                  <a:latin typeface="Angsana New" panose="02020603050405020304" pitchFamily="18" charset="-34"/>
                  <a:cs typeface="+mj-cs"/>
                </a:rPr>
                <a:t>(ประกาศตามราชกิจจานุเบกษา ลงวันที่ 7 มกราคม 2554)</a:t>
              </a:r>
              <a:endParaRPr lang="en-US" sz="3000" b="1" dirty="0">
                <a:latin typeface="Angsana New" panose="02020603050405020304" pitchFamily="18" charset="-34"/>
                <a:cs typeface="+mj-cs"/>
              </a:endParaRPr>
            </a:p>
          </p:txBody>
        </p:sp>
        <p:sp>
          <p:nvSpPr>
            <p:cNvPr id="30" name="ลูกศร: ลง 29">
              <a:extLst>
                <a:ext uri="{FF2B5EF4-FFF2-40B4-BE49-F238E27FC236}">
                  <a16:creationId xmlns:a16="http://schemas.microsoft.com/office/drawing/2014/main" id="{2A8926AA-A854-4497-A8B9-0D48693ADD08}"/>
                </a:ext>
              </a:extLst>
            </p:cNvPr>
            <p:cNvSpPr/>
            <p:nvPr/>
          </p:nvSpPr>
          <p:spPr>
            <a:xfrm>
              <a:off x="2420430" y="4439719"/>
              <a:ext cx="580803" cy="504766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7161B8A7-A4A6-41F9-BEB1-992223D81389}"/>
              </a:ext>
            </a:extLst>
          </p:cNvPr>
          <p:cNvGrpSpPr/>
          <p:nvPr/>
        </p:nvGrpSpPr>
        <p:grpSpPr>
          <a:xfrm>
            <a:off x="633762" y="1818875"/>
            <a:ext cx="5462238" cy="2303667"/>
            <a:chOff x="82742" y="2182769"/>
            <a:chExt cx="5462238" cy="2303667"/>
          </a:xfrm>
        </p:grpSpPr>
        <p:sp>
          <p:nvSpPr>
            <p:cNvPr id="10" name="ลูกศร: ลง 9">
              <a:extLst>
                <a:ext uri="{FF2B5EF4-FFF2-40B4-BE49-F238E27FC236}">
                  <a16:creationId xmlns:a16="http://schemas.microsoft.com/office/drawing/2014/main" id="{9308D048-FBF6-466A-97F5-CCC94A7F6D68}"/>
                </a:ext>
              </a:extLst>
            </p:cNvPr>
            <p:cNvSpPr/>
            <p:nvPr/>
          </p:nvSpPr>
          <p:spPr>
            <a:xfrm>
              <a:off x="2420430" y="2182769"/>
              <a:ext cx="580803" cy="504766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กล่องข้อความ 31">
              <a:extLst>
                <a:ext uri="{FF2B5EF4-FFF2-40B4-BE49-F238E27FC236}">
                  <a16:creationId xmlns:a16="http://schemas.microsoft.com/office/drawing/2014/main" id="{A1D8A26A-6318-48B4-95E2-3FB9266984AC}"/>
                </a:ext>
              </a:extLst>
            </p:cNvPr>
            <p:cNvSpPr txBox="1"/>
            <p:nvPr/>
          </p:nvSpPr>
          <p:spPr>
            <a:xfrm>
              <a:off x="82742" y="2578221"/>
              <a:ext cx="5462238" cy="1908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sz="3000" b="1" i="0" dirty="0">
                  <a:effectLst/>
                  <a:latin typeface="Angsana New" panose="02020603050405020304" pitchFamily="18" charset="-34"/>
                  <a:cs typeface="+mj-cs"/>
                </a:rPr>
                <a:t>จังหวัดเชียงใหม่ </a:t>
              </a:r>
              <a:r>
                <a:rPr lang="en-US" sz="3000" b="1" i="0" dirty="0">
                  <a:effectLst/>
                  <a:latin typeface="Angsana New" panose="02020603050405020304" pitchFamily="18" charset="-34"/>
                  <a:cs typeface="+mj-cs"/>
                </a:rPr>
                <a:t>: </a:t>
              </a:r>
              <a:r>
                <a:rPr lang="th-TH" sz="3000" b="1" i="0" dirty="0">
                  <a:effectLst/>
                  <a:latin typeface="Angsana New" panose="02020603050405020304" pitchFamily="18" charset="-34"/>
                  <a:cs typeface="+mj-cs"/>
                </a:rPr>
                <a:t>กำหนดมาตรฐานให้เป็นไป</a:t>
              </a:r>
              <a:br>
                <a:rPr lang="th-TH" sz="3000" b="1" i="0" dirty="0">
                  <a:effectLst/>
                  <a:latin typeface="Angsana New" panose="02020603050405020304" pitchFamily="18" charset="-34"/>
                  <a:cs typeface="+mj-cs"/>
                </a:rPr>
              </a:br>
              <a:r>
                <a:rPr lang="th-TH" sz="3000" b="1" i="0" dirty="0">
                  <a:effectLst/>
                  <a:latin typeface="Angsana New" panose="02020603050405020304" pitchFamily="18" charset="-34"/>
                  <a:cs typeface="+mj-cs"/>
                </a:rPr>
                <a:t>ในแนวทางเดียวกัน โดยกำหนดให้ใช้ </a:t>
              </a:r>
              <a:br>
                <a:rPr lang="th-TH" sz="3000" b="1" i="0" dirty="0">
                  <a:effectLst/>
                  <a:latin typeface="Angsana New" panose="02020603050405020304" pitchFamily="18" charset="-34"/>
                  <a:cs typeface="+mj-cs"/>
                </a:rPr>
              </a:br>
              <a:r>
                <a:rPr lang="th-TH" sz="3000" b="1" i="0" dirty="0">
                  <a:effectLst/>
                  <a:latin typeface="Angsana New" panose="02020603050405020304" pitchFamily="18" charset="-34"/>
                  <a:cs typeface="+mj-cs"/>
                </a:rPr>
                <a:t>"</a:t>
              </a:r>
              <a:r>
                <a:rPr lang="en-US" sz="3000" b="1" i="0" dirty="0">
                  <a:solidFill>
                    <a:srgbClr val="993300"/>
                  </a:solidFill>
                  <a:effectLst/>
                  <a:latin typeface="Angsana New" panose="02020603050405020304" pitchFamily="18" charset="-34"/>
                  <a:cs typeface="+mj-cs"/>
                </a:rPr>
                <a:t>TH </a:t>
              </a:r>
              <a:r>
                <a:rPr lang="en-US" sz="3000" b="1" dirty="0" err="1">
                  <a:solidFill>
                    <a:srgbClr val="993300"/>
                  </a:solidFill>
                  <a:latin typeface="Angsana New" panose="02020603050405020304" pitchFamily="18" charset="-34"/>
                  <a:cs typeface="+mj-cs"/>
                </a:rPr>
                <a:t>Niramit</a:t>
              </a:r>
              <a:r>
                <a:rPr lang="en-US" sz="3000" b="1" dirty="0">
                  <a:solidFill>
                    <a:srgbClr val="993300"/>
                  </a:solidFill>
                  <a:latin typeface="Angsana New" panose="02020603050405020304" pitchFamily="18" charset="-34"/>
                  <a:cs typeface="+mj-cs"/>
                </a:rPr>
                <a:t> AS</a:t>
              </a:r>
              <a:r>
                <a:rPr lang="en-US" sz="3000" b="1" i="0" dirty="0">
                  <a:effectLst/>
                  <a:latin typeface="Angsana New" panose="02020603050405020304" pitchFamily="18" charset="-34"/>
                  <a:cs typeface="+mj-cs"/>
                </a:rPr>
                <a:t>“</a:t>
              </a:r>
              <a:r>
                <a:rPr lang="th-TH" sz="3000" b="1" i="0" dirty="0">
                  <a:effectLst/>
                  <a:latin typeface="Angsana New" panose="02020603050405020304" pitchFamily="18" charset="-34"/>
                  <a:cs typeface="+mj-cs"/>
                </a:rPr>
                <a:t> </a:t>
              </a:r>
              <a:br>
                <a:rPr lang="th-TH" sz="3000" b="1" i="0" dirty="0">
                  <a:effectLst/>
                  <a:latin typeface="Angsana New" panose="02020603050405020304" pitchFamily="18" charset="-34"/>
                  <a:cs typeface="+mj-cs"/>
                </a:rPr>
              </a:br>
              <a:r>
                <a:rPr lang="th-TH" sz="2800" b="1" i="0" dirty="0">
                  <a:effectLst/>
                  <a:latin typeface="Angsana New" panose="02020603050405020304" pitchFamily="18" charset="-34"/>
                  <a:cs typeface="+mj-cs"/>
                </a:rPr>
                <a:t>(หนังสือจากจังหวัดเชียงใหม่ ลงวันที่ 6 ตุลาคม 2553)</a:t>
              </a:r>
              <a:endParaRPr lang="en-US" sz="3000" b="1" dirty="0">
                <a:latin typeface="Angsana New" panose="02020603050405020304" pitchFamily="18" charset="-34"/>
                <a:cs typeface="+mj-cs"/>
              </a:endParaRPr>
            </a:p>
          </p:txBody>
        </p:sp>
      </p:grp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00894342-1066-4836-B4F2-26E08F0C1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9952"/>
            <a:ext cx="5895238" cy="62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25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D535749-D982-47FD-BB20-52F38EEC6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0" t="3905" r="6701" b="3839"/>
          <a:stretch/>
        </p:blipFill>
        <p:spPr>
          <a:xfrm>
            <a:off x="1730085" y="393732"/>
            <a:ext cx="4229598" cy="6424112"/>
          </a:xfrm>
          <a:prstGeom prst="rect">
            <a:avLst/>
          </a:prstGeom>
        </p:spPr>
      </p:pic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CF24A809-285D-4F66-AE0F-B2AB5A934190}"/>
              </a:ext>
            </a:extLst>
          </p:cNvPr>
          <p:cNvSpPr txBox="1"/>
          <p:nvPr/>
        </p:nvSpPr>
        <p:spPr>
          <a:xfrm>
            <a:off x="-160228" y="477883"/>
            <a:ext cx="1995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500" b="1" dirty="0">
                <a:cs typeface="+mj-cs"/>
              </a:rPr>
              <a:t>หนังสือ</a:t>
            </a:r>
          </a:p>
          <a:p>
            <a:pPr algn="ctr"/>
            <a:r>
              <a:rPr lang="th-TH" sz="4500" b="1" dirty="0">
                <a:solidFill>
                  <a:srgbClr val="843C0C"/>
                </a:solidFill>
                <a:cs typeface="+mj-cs"/>
              </a:rPr>
              <a:t>ภายนอก</a:t>
            </a:r>
            <a:endParaRPr lang="en-US" sz="4500" b="1" dirty="0">
              <a:solidFill>
                <a:srgbClr val="843C0C"/>
              </a:solidFill>
              <a:cs typeface="+mj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6F82CA-33B8-F2DF-BE90-07873914A4BB}"/>
              </a:ext>
            </a:extLst>
          </p:cNvPr>
          <p:cNvGrpSpPr/>
          <p:nvPr/>
        </p:nvGrpSpPr>
        <p:grpSpPr>
          <a:xfrm>
            <a:off x="1615354" y="713368"/>
            <a:ext cx="11287774" cy="1246495"/>
            <a:chOff x="470045" y="624981"/>
            <a:chExt cx="11287774" cy="1246495"/>
          </a:xfrm>
        </p:grpSpPr>
        <p:grpSp>
          <p:nvGrpSpPr>
            <p:cNvPr id="21" name="กลุ่ม 20">
              <a:extLst>
                <a:ext uri="{FF2B5EF4-FFF2-40B4-BE49-F238E27FC236}">
                  <a16:creationId xmlns:a16="http://schemas.microsoft.com/office/drawing/2014/main" id="{153C6A52-8406-4980-9257-7AFDCA9D804E}"/>
                </a:ext>
              </a:extLst>
            </p:cNvPr>
            <p:cNvGrpSpPr/>
            <p:nvPr/>
          </p:nvGrpSpPr>
          <p:grpSpPr>
            <a:xfrm>
              <a:off x="470045" y="776547"/>
              <a:ext cx="4850689" cy="905180"/>
              <a:chOff x="4922982" y="774441"/>
              <a:chExt cx="4585900" cy="905180"/>
            </a:xfrm>
          </p:grpSpPr>
          <p:sp>
            <p:nvSpPr>
              <p:cNvPr id="7" name="สี่เหลี่ยมผืนผ้า 6">
                <a:extLst>
                  <a:ext uri="{FF2B5EF4-FFF2-40B4-BE49-F238E27FC236}">
                    <a16:creationId xmlns:a16="http://schemas.microsoft.com/office/drawing/2014/main" id="{6D057CF9-BFFB-4503-B7E1-00688A127AEF}"/>
                  </a:ext>
                </a:extLst>
              </p:cNvPr>
              <p:cNvSpPr/>
              <p:nvPr/>
            </p:nvSpPr>
            <p:spPr>
              <a:xfrm>
                <a:off x="4922982" y="774441"/>
                <a:ext cx="4128654" cy="905180"/>
              </a:xfrm>
              <a:prstGeom prst="rect">
                <a:avLst/>
              </a:prstGeom>
              <a:noFill/>
              <a:ln w="19050">
                <a:solidFill>
                  <a:srgbClr val="843C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กล่องข้อความ 11">
                <a:extLst>
                  <a:ext uri="{FF2B5EF4-FFF2-40B4-BE49-F238E27FC236}">
                    <a16:creationId xmlns:a16="http://schemas.microsoft.com/office/drawing/2014/main" id="{641E6528-B0BC-4419-843B-242C243C1118}"/>
                  </a:ext>
                </a:extLst>
              </p:cNvPr>
              <p:cNvSpPr txBox="1"/>
              <p:nvPr/>
            </p:nvSpPr>
            <p:spPr>
              <a:xfrm>
                <a:off x="9058792" y="815236"/>
                <a:ext cx="45009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5000" b="1" dirty="0">
                    <a:cs typeface="+mj-cs"/>
                  </a:rPr>
                  <a:t>1</a:t>
                </a:r>
                <a:endParaRPr lang="en-US" sz="5000" b="1" dirty="0">
                  <a:cs typeface="+mj-cs"/>
                </a:endParaRPr>
              </a:p>
            </p:txBody>
          </p:sp>
        </p:grpSp>
        <p:sp>
          <p:nvSpPr>
            <p:cNvPr id="15" name="กล่องข้อความ 19">
              <a:extLst>
                <a:ext uri="{FF2B5EF4-FFF2-40B4-BE49-F238E27FC236}">
                  <a16:creationId xmlns:a16="http://schemas.microsoft.com/office/drawing/2014/main" id="{333CB811-B696-7007-66F8-0F8826A2C927}"/>
                </a:ext>
              </a:extLst>
            </p:cNvPr>
            <p:cNvSpPr txBox="1"/>
            <p:nvPr/>
          </p:nvSpPr>
          <p:spPr>
            <a:xfrm>
              <a:off x="5320733" y="624981"/>
              <a:ext cx="6437086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500" b="1" i="0" dirty="0">
                  <a:solidFill>
                    <a:schemeClr val="accent2">
                      <a:lumMod val="50000"/>
                    </a:schemeClr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เลขประจำส่วนงานเจ้าของหนังสือ</a:t>
              </a:r>
              <a:r>
                <a:rPr lang="en-US" sz="2500" b="1" i="0" dirty="0">
                  <a:solidFill>
                    <a:schemeClr val="accent2">
                      <a:lumMod val="50000"/>
                    </a:schemeClr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/</a:t>
              </a:r>
              <a:r>
                <a:rPr lang="th-TH" sz="2500" b="1" i="0" dirty="0">
                  <a:solidFill>
                    <a:schemeClr val="accent2">
                      <a:lumMod val="50000"/>
                    </a:schemeClr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เลขทะเบียนหนังสือส่ง</a:t>
              </a:r>
              <a:endParaRPr lang="en-US" sz="2500" b="1" i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5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เจ้าของหนังสือ </a:t>
              </a:r>
              <a:r>
                <a:rPr lang="th-TH" sz="2500" b="1" dirty="0">
                  <a:solidFill>
                    <a:srgbClr val="00B05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**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5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วันที่ออกหนังสือ</a:t>
              </a:r>
              <a:endParaRPr lang="en-US" sz="25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D6E636-DA33-3D20-D6CF-9B50439877A1}"/>
              </a:ext>
            </a:extLst>
          </p:cNvPr>
          <p:cNvGrpSpPr/>
          <p:nvPr/>
        </p:nvGrpSpPr>
        <p:grpSpPr>
          <a:xfrm>
            <a:off x="1607784" y="1770113"/>
            <a:ext cx="9728444" cy="1706937"/>
            <a:chOff x="462475" y="1681726"/>
            <a:chExt cx="9728444" cy="1706937"/>
          </a:xfrm>
        </p:grpSpPr>
        <p:grpSp>
          <p:nvGrpSpPr>
            <p:cNvPr id="22" name="กลุ่ม 21">
              <a:extLst>
                <a:ext uri="{FF2B5EF4-FFF2-40B4-BE49-F238E27FC236}">
                  <a16:creationId xmlns:a16="http://schemas.microsoft.com/office/drawing/2014/main" id="{5C2DC6E2-9A94-43B3-BBD5-E6AC8233A94A}"/>
                </a:ext>
              </a:extLst>
            </p:cNvPr>
            <p:cNvGrpSpPr/>
            <p:nvPr/>
          </p:nvGrpSpPr>
          <p:grpSpPr>
            <a:xfrm>
              <a:off x="462475" y="1681726"/>
              <a:ext cx="4858259" cy="1006168"/>
              <a:chOff x="4922981" y="1679620"/>
              <a:chExt cx="4593057" cy="1006168"/>
            </a:xfrm>
          </p:grpSpPr>
          <p:sp>
            <p:nvSpPr>
              <p:cNvPr id="8" name="สี่เหลี่ยมผืนผ้า 7">
                <a:extLst>
                  <a:ext uri="{FF2B5EF4-FFF2-40B4-BE49-F238E27FC236}">
                    <a16:creationId xmlns:a16="http://schemas.microsoft.com/office/drawing/2014/main" id="{8C3EB57A-6FCA-4A09-BF52-CA7C11EAB75D}"/>
                  </a:ext>
                </a:extLst>
              </p:cNvPr>
              <p:cNvSpPr/>
              <p:nvPr/>
            </p:nvSpPr>
            <p:spPr>
              <a:xfrm>
                <a:off x="4922981" y="1679620"/>
                <a:ext cx="4128654" cy="986827"/>
              </a:xfrm>
              <a:prstGeom prst="rect">
                <a:avLst/>
              </a:prstGeom>
              <a:noFill/>
              <a:ln w="19050">
                <a:solidFill>
                  <a:srgbClr val="843C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กล่องข้อความ 17">
                <a:extLst>
                  <a:ext uri="{FF2B5EF4-FFF2-40B4-BE49-F238E27FC236}">
                    <a16:creationId xmlns:a16="http://schemas.microsoft.com/office/drawing/2014/main" id="{C54A3FE9-2549-4519-AA4D-CA5562E7913D}"/>
                  </a:ext>
                </a:extLst>
              </p:cNvPr>
              <p:cNvSpPr txBox="1"/>
              <p:nvPr/>
            </p:nvSpPr>
            <p:spPr>
              <a:xfrm>
                <a:off x="9065948" y="1824014"/>
                <a:ext cx="45009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5000" b="1" dirty="0">
                    <a:cs typeface="+mj-cs"/>
                  </a:rPr>
                  <a:t>2</a:t>
                </a:r>
                <a:endParaRPr lang="en-US" sz="5000" b="1" dirty="0">
                  <a:cs typeface="+mj-cs"/>
                </a:endParaRPr>
              </a:p>
            </p:txBody>
          </p:sp>
        </p:grpSp>
        <p:sp>
          <p:nvSpPr>
            <p:cNvPr id="19" name="กล่องข้อความ 19">
              <a:extLst>
                <a:ext uri="{FF2B5EF4-FFF2-40B4-BE49-F238E27FC236}">
                  <a16:creationId xmlns:a16="http://schemas.microsoft.com/office/drawing/2014/main" id="{F47C1B41-E309-8603-3D99-A925FC8EECCF}"/>
                </a:ext>
              </a:extLst>
            </p:cNvPr>
            <p:cNvSpPr txBox="1"/>
            <p:nvPr/>
          </p:nvSpPr>
          <p:spPr>
            <a:xfrm>
              <a:off x="5335874" y="1757447"/>
              <a:ext cx="4855045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5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เรื่อง  (อะไร)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5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เรียน (ถึงใคร) </a:t>
              </a:r>
              <a:r>
                <a:rPr lang="th-TH" sz="2500" b="1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*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5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อ้างถึง – ถ้ามี (หนังสือที่เคยติดต่อกันมาก่อน)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5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สิ่งที่ส่งมาด้วย – ถ้ามี (สิ่งที่ส่งไปพร้อมกับหนังสือ)</a:t>
              </a:r>
              <a:endParaRPr lang="en-US" sz="25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1D3803-D070-23ED-4A9A-05D447E37760}"/>
              </a:ext>
            </a:extLst>
          </p:cNvPr>
          <p:cNvGrpSpPr/>
          <p:nvPr/>
        </p:nvGrpSpPr>
        <p:grpSpPr>
          <a:xfrm>
            <a:off x="1615354" y="2761287"/>
            <a:ext cx="9736014" cy="2656760"/>
            <a:chOff x="470045" y="2672900"/>
            <a:chExt cx="9736014" cy="265676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2F8C510-3A9B-D5C0-C5A3-3C2FE68652BB}"/>
                </a:ext>
              </a:extLst>
            </p:cNvPr>
            <p:cNvGrpSpPr/>
            <p:nvPr/>
          </p:nvGrpSpPr>
          <p:grpSpPr>
            <a:xfrm>
              <a:off x="470045" y="2672900"/>
              <a:ext cx="9736014" cy="2232949"/>
              <a:chOff x="470045" y="2672900"/>
              <a:chExt cx="9736014" cy="2232949"/>
            </a:xfrm>
          </p:grpSpPr>
          <p:grpSp>
            <p:nvGrpSpPr>
              <p:cNvPr id="23" name="กลุ่ม 22">
                <a:extLst>
                  <a:ext uri="{FF2B5EF4-FFF2-40B4-BE49-F238E27FC236}">
                    <a16:creationId xmlns:a16="http://schemas.microsoft.com/office/drawing/2014/main" id="{425BB94F-29F7-4D55-AB36-D660A867570D}"/>
                  </a:ext>
                </a:extLst>
              </p:cNvPr>
              <p:cNvGrpSpPr/>
              <p:nvPr/>
            </p:nvGrpSpPr>
            <p:grpSpPr>
              <a:xfrm>
                <a:off x="470045" y="2672900"/>
                <a:ext cx="4850688" cy="2232949"/>
                <a:chOff x="4922981" y="4859694"/>
                <a:chExt cx="4585899" cy="1568574"/>
              </a:xfrm>
            </p:grpSpPr>
            <p:sp>
              <p:nvSpPr>
                <p:cNvPr id="10" name="สี่เหลี่ยมผืนผ้า 9">
                  <a:extLst>
                    <a:ext uri="{FF2B5EF4-FFF2-40B4-BE49-F238E27FC236}">
                      <a16:creationId xmlns:a16="http://schemas.microsoft.com/office/drawing/2014/main" id="{2C11D1F0-D7A5-4969-A771-348ABF9A9B9E}"/>
                    </a:ext>
                  </a:extLst>
                </p:cNvPr>
                <p:cNvSpPr/>
                <p:nvPr/>
              </p:nvSpPr>
              <p:spPr>
                <a:xfrm>
                  <a:off x="4922981" y="4859694"/>
                  <a:ext cx="4128654" cy="1279265"/>
                </a:xfrm>
                <a:prstGeom prst="rect">
                  <a:avLst/>
                </a:prstGeom>
                <a:noFill/>
                <a:ln w="19050">
                  <a:solidFill>
                    <a:srgbClr val="843C0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กล่องข้อความ 19">
                  <a:extLst>
                    <a:ext uri="{FF2B5EF4-FFF2-40B4-BE49-F238E27FC236}">
                      <a16:creationId xmlns:a16="http://schemas.microsoft.com/office/drawing/2014/main" id="{16253750-5989-48DF-B8A2-29C9ECBAECD4}"/>
                    </a:ext>
                  </a:extLst>
                </p:cNvPr>
                <p:cNvSpPr txBox="1"/>
                <p:nvPr/>
              </p:nvSpPr>
              <p:spPr>
                <a:xfrm>
                  <a:off x="9058790" y="5566494"/>
                  <a:ext cx="450090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5000" b="1" dirty="0">
                      <a:cs typeface="+mj-cs"/>
                    </a:rPr>
                    <a:t>3</a:t>
                  </a:r>
                  <a:endParaRPr lang="en-US" sz="5000" b="1" dirty="0">
                    <a:cs typeface="+mj-cs"/>
                  </a:endParaRPr>
                </a:p>
              </p:txBody>
            </p:sp>
          </p:grpSp>
          <p:sp>
            <p:nvSpPr>
              <p:cNvPr id="27" name="กล่องข้อความ 19">
                <a:extLst>
                  <a:ext uri="{FF2B5EF4-FFF2-40B4-BE49-F238E27FC236}">
                    <a16:creationId xmlns:a16="http://schemas.microsoft.com/office/drawing/2014/main" id="{25C55DFE-D89E-682A-70DA-6FE14658757B}"/>
                  </a:ext>
                </a:extLst>
              </p:cNvPr>
              <p:cNvSpPr txBox="1"/>
              <p:nvPr/>
            </p:nvSpPr>
            <p:spPr>
              <a:xfrm>
                <a:off x="5351014" y="3265736"/>
                <a:ext cx="4855045" cy="1246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th-TH" sz="2500" b="1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ย่อหน้าแรก – เกริ่นนำ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th-TH" sz="2500" b="1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ย่อหน้าสอง – บอกวัตถุประสงค์/ความต้องการ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th-TH" sz="2500" b="1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ย่อหน้าสุดท้าย - สรุปจบและต้องการให้เขาทำอะไร</a:t>
                </a:r>
              </a:p>
            </p:txBody>
          </p:sp>
        </p:grpSp>
        <p:sp>
          <p:nvSpPr>
            <p:cNvPr id="32" name="กล่องข้อความ 16">
              <a:extLst>
                <a:ext uri="{FF2B5EF4-FFF2-40B4-BE49-F238E27FC236}">
                  <a16:creationId xmlns:a16="http://schemas.microsoft.com/office/drawing/2014/main" id="{921CF302-AE44-00BB-10D9-3AB4EE85546A}"/>
                </a:ext>
              </a:extLst>
            </p:cNvPr>
            <p:cNvSpPr txBox="1"/>
            <p:nvPr/>
          </p:nvSpPr>
          <p:spPr>
            <a:xfrm>
              <a:off x="5735780" y="4467886"/>
              <a:ext cx="4257965" cy="861774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500" b="1" dirty="0">
                  <a:cs typeface="+mj-cs"/>
                </a:rPr>
                <a:t>กระชับ  ชัดเจน  เข้าใจง่าย  (ภาษาราชการ)</a:t>
              </a:r>
              <a:br>
                <a:rPr lang="th-TH" sz="2500" b="1" dirty="0">
                  <a:cs typeface="+mj-cs"/>
                </a:rPr>
              </a:br>
              <a:r>
                <a:rPr lang="th-TH" sz="2500" b="1" dirty="0">
                  <a:cs typeface="+mj-cs"/>
                </a:rPr>
                <a:t>คำนึงถึงการเชื่อมคำ/เชื่อมประโยค </a:t>
              </a:r>
              <a:endParaRPr lang="en-US" sz="2500" b="1" dirty="0">
                <a:cs typeface="+mj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897398-4CAF-794A-F171-71D7801557B0}"/>
              </a:ext>
            </a:extLst>
          </p:cNvPr>
          <p:cNvGrpSpPr/>
          <p:nvPr/>
        </p:nvGrpSpPr>
        <p:grpSpPr>
          <a:xfrm>
            <a:off x="1615353" y="4582388"/>
            <a:ext cx="9722537" cy="2224700"/>
            <a:chOff x="470044" y="4494001"/>
            <a:chExt cx="9722537" cy="2224700"/>
          </a:xfrm>
        </p:grpSpPr>
        <p:grpSp>
          <p:nvGrpSpPr>
            <p:cNvPr id="24" name="กลุ่ม 23">
              <a:extLst>
                <a:ext uri="{FF2B5EF4-FFF2-40B4-BE49-F238E27FC236}">
                  <a16:creationId xmlns:a16="http://schemas.microsoft.com/office/drawing/2014/main" id="{A43DD5A4-8C1A-4065-AC63-D776D49A43E7}"/>
                </a:ext>
              </a:extLst>
            </p:cNvPr>
            <p:cNvGrpSpPr/>
            <p:nvPr/>
          </p:nvGrpSpPr>
          <p:grpSpPr>
            <a:xfrm>
              <a:off x="470044" y="4494001"/>
              <a:ext cx="4850689" cy="2224700"/>
              <a:chOff x="4922981" y="4556430"/>
              <a:chExt cx="4585900" cy="1867461"/>
            </a:xfrm>
          </p:grpSpPr>
          <p:sp>
            <p:nvSpPr>
              <p:cNvPr id="25" name="สี่เหลี่ยมผืนผ้า 24">
                <a:extLst>
                  <a:ext uri="{FF2B5EF4-FFF2-40B4-BE49-F238E27FC236}">
                    <a16:creationId xmlns:a16="http://schemas.microsoft.com/office/drawing/2014/main" id="{75696548-041C-4864-91E8-FD6A2DBA3B6B}"/>
                  </a:ext>
                </a:extLst>
              </p:cNvPr>
              <p:cNvSpPr/>
              <p:nvPr/>
            </p:nvSpPr>
            <p:spPr>
              <a:xfrm>
                <a:off x="4922981" y="4556430"/>
                <a:ext cx="4128654" cy="1867461"/>
              </a:xfrm>
              <a:prstGeom prst="rect">
                <a:avLst/>
              </a:prstGeom>
              <a:noFill/>
              <a:ln w="19050">
                <a:solidFill>
                  <a:srgbClr val="843C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กล่องข้อความ 25">
                <a:extLst>
                  <a:ext uri="{FF2B5EF4-FFF2-40B4-BE49-F238E27FC236}">
                    <a16:creationId xmlns:a16="http://schemas.microsoft.com/office/drawing/2014/main" id="{3E69A3C1-C6FA-42ED-9D9F-FE8132027924}"/>
                  </a:ext>
                </a:extLst>
              </p:cNvPr>
              <p:cNvSpPr txBox="1"/>
              <p:nvPr/>
            </p:nvSpPr>
            <p:spPr>
              <a:xfrm>
                <a:off x="9058791" y="5131336"/>
                <a:ext cx="450090" cy="72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5000" b="1" dirty="0">
                    <a:cs typeface="+mj-cs"/>
                  </a:rPr>
                  <a:t>4</a:t>
                </a:r>
                <a:endParaRPr lang="en-US" sz="5000" b="1" dirty="0">
                  <a:cs typeface="+mj-cs"/>
                </a:endParaRPr>
              </a:p>
            </p:txBody>
          </p:sp>
        </p:grpSp>
        <p:sp>
          <p:nvSpPr>
            <p:cNvPr id="34" name="กล่องข้อความ 19">
              <a:extLst>
                <a:ext uri="{FF2B5EF4-FFF2-40B4-BE49-F238E27FC236}">
                  <a16:creationId xmlns:a16="http://schemas.microsoft.com/office/drawing/2014/main" id="{D2A3B8C2-3BBD-62C8-AC3A-4649DB749F43}"/>
                </a:ext>
              </a:extLst>
            </p:cNvPr>
            <p:cNvSpPr txBox="1"/>
            <p:nvPr/>
          </p:nvSpPr>
          <p:spPr>
            <a:xfrm>
              <a:off x="5337536" y="5283243"/>
              <a:ext cx="4855045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5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การลงท้าย </a:t>
              </a:r>
              <a:r>
                <a:rPr lang="th-TH" sz="2500" b="1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*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5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การลงชื่อ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5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เจ้าของเรื่อง </a:t>
              </a:r>
              <a:r>
                <a:rPr lang="th-TH" sz="2500" b="1" dirty="0">
                  <a:solidFill>
                    <a:srgbClr val="00B05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** </a:t>
              </a:r>
              <a:r>
                <a:rPr lang="th-TH" sz="25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+ ข้อมูลที่สามารถติดต่อได้</a:t>
              </a:r>
            </a:p>
          </p:txBody>
        </p:sp>
      </p:grpSp>
      <p:sp>
        <p:nvSpPr>
          <p:cNvPr id="37" name="กล่องข้อความ 4">
            <a:extLst>
              <a:ext uri="{FF2B5EF4-FFF2-40B4-BE49-F238E27FC236}">
                <a16:creationId xmlns:a16="http://schemas.microsoft.com/office/drawing/2014/main" id="{EEEB48C3-DA76-6C2F-6538-2585A9CDB5AE}"/>
              </a:ext>
            </a:extLst>
          </p:cNvPr>
          <p:cNvSpPr txBox="1"/>
          <p:nvPr/>
        </p:nvSpPr>
        <p:spPr>
          <a:xfrm>
            <a:off x="4142758" y="201150"/>
            <a:ext cx="1995055" cy="52780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2500" b="1" dirty="0">
                <a:cs typeface="+mj-cs"/>
              </a:rPr>
              <a:t>ขนาด 3 เซนติเมตร</a:t>
            </a:r>
            <a:endParaRPr lang="en-US" sz="2500" b="1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748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056C1033-715D-4D2F-ABEA-362440846817}"/>
              </a:ext>
            </a:extLst>
          </p:cNvPr>
          <p:cNvSpPr txBox="1"/>
          <p:nvPr/>
        </p:nvSpPr>
        <p:spPr>
          <a:xfrm>
            <a:off x="443974" y="1106733"/>
            <a:ext cx="11748026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หมายเลขโทรศัพท์ โทรสาร </a:t>
            </a:r>
            <a:r>
              <a:rPr lang="en-US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: </a:t>
            </a:r>
            <a:endParaRPr lang="th-TH" sz="35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5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โทรศัพท์</a:t>
            </a: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ใช้คำว่า “</a:t>
            </a:r>
            <a:r>
              <a:rPr lang="th-TH" sz="3500" b="1" dirty="0">
                <a:solidFill>
                  <a:srgbClr val="843C0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โทร.</a:t>
            </a: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”  ทั้งหมายเลขส่วนงาน และหมายเลขมือถือส่วน , </a:t>
            </a:r>
            <a:r>
              <a:rPr lang="th-TH" sz="35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โทรสาร</a:t>
            </a: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500" b="1" dirty="0">
                <a:solidFill>
                  <a:schemeClr val="accent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ใช้คำเต็ม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หมายเลขส่วนงาน  ใช้หลักการ 1-4-4  / หมายเลขมือถือ ใช้หลักการ 2-4-4 </a:t>
            </a:r>
            <a:b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ไม่ต้องมีเครื่องหมาย –  ให้ใช้การเว้นวรรคแทน  กรณีมีหมายเลขต่อภายในให้ระบุด้วย  </a:t>
            </a:r>
            <a:b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เช่น โทร. 0 5396 2177 ต่อ 101 /โทร. 08 1234 5678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การระบุอีเมล</a:t>
            </a:r>
            <a:r>
              <a:rPr lang="th-TH" sz="3500" b="1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ล์</a:t>
            </a: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(ถ้ามี) </a:t>
            </a:r>
            <a:r>
              <a:rPr lang="en-US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: </a:t>
            </a: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ให้ใช้คำว่า “</a:t>
            </a:r>
            <a:r>
              <a:rPr lang="th-TH" sz="3500" b="1" dirty="0">
                <a:solidFill>
                  <a:srgbClr val="843C0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ไปรษณีย์อิเล็กทรอนิกส์</a:t>
            </a: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” แล้วตามด้วยที่อยู่อีเมล</a:t>
            </a:r>
            <a:r>
              <a:rPr lang="th-TH" sz="3500" b="1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ล์</a:t>
            </a: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b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โดยไม่มีเครื่องหมายคั่น  เช่น ไปรษณีย์อิเล็กทรอนิกส์ </a:t>
            </a:r>
            <a:r>
              <a:rPr lang="en-US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oqes_maejo@mju.ac.th   </a:t>
            </a:r>
            <a:b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4000" b="1" u="sng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ห้ามใช้</a:t>
            </a: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คำว่า  </a:t>
            </a:r>
            <a:r>
              <a:rPr lang="en-US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E-mail / </a:t>
            </a: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อีเมล</a:t>
            </a:r>
            <a:r>
              <a:rPr lang="th-TH" sz="3500" b="1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ล์</a:t>
            </a:r>
            <a:endParaRPr lang="th-TH" sz="35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สำเนาส่ง (ถ้ามี) </a:t>
            </a:r>
            <a:r>
              <a:rPr lang="en-US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:</a:t>
            </a: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ระบุชื่อหน่วยงานแบบเต็ม หรือ ชื่อบุคคลก็ได้ </a:t>
            </a:r>
            <a:b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เช่น สำเนาส่ง กองทุนเงินให้กู้ยืมเพื่อการศึกษา /</a:t>
            </a:r>
            <a:r>
              <a:rPr lang="en-US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สำเนาส่ง นายสมชาย มาดี </a:t>
            </a:r>
            <a:endParaRPr lang="en-US" sz="35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6DCE5914-B6A7-48F0-9F66-5F382614523B}"/>
              </a:ext>
            </a:extLst>
          </p:cNvPr>
          <p:cNvSpPr txBox="1"/>
          <p:nvPr/>
        </p:nvSpPr>
        <p:spPr>
          <a:xfrm>
            <a:off x="8692476" y="355334"/>
            <a:ext cx="248396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5000" b="1" dirty="0">
                <a:solidFill>
                  <a:srgbClr val="843C0C"/>
                </a:solidFill>
                <a:cs typeface="+mj-cs"/>
              </a:rPr>
              <a:t>เจ้าของเรื่อง</a:t>
            </a:r>
            <a:endParaRPr lang="en-US" sz="5000" b="1" dirty="0">
              <a:solidFill>
                <a:srgbClr val="843C0C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45982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รูปภาพ 20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073B73C-3F8D-F63A-DF94-FB791C42C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5" r="8033" b="-3"/>
          <a:stretch/>
        </p:blipFill>
        <p:spPr>
          <a:xfrm>
            <a:off x="4184538" y="171716"/>
            <a:ext cx="3822924" cy="626679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รูปภาพ 3" descr="Text, letter&#10;&#10;Description automatically generated">
            <a:extLst>
              <a:ext uri="{FF2B5EF4-FFF2-40B4-BE49-F238E27FC236}">
                <a16:creationId xmlns:a16="http://schemas.microsoft.com/office/drawing/2014/main" id="{9E3A7CC7-9E56-C983-56EC-423D59206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4" r="7852" b="-3"/>
          <a:stretch/>
        </p:blipFill>
        <p:spPr>
          <a:xfrm>
            <a:off x="8182293" y="171716"/>
            <a:ext cx="3799007" cy="62667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1686507-F3FE-79BF-3EB1-99CE0F8E533A}"/>
              </a:ext>
            </a:extLst>
          </p:cNvPr>
          <p:cNvGrpSpPr/>
          <p:nvPr/>
        </p:nvGrpSpPr>
        <p:grpSpPr>
          <a:xfrm>
            <a:off x="192528" y="171716"/>
            <a:ext cx="3793268" cy="6266791"/>
            <a:chOff x="192528" y="171716"/>
            <a:chExt cx="3793268" cy="6266791"/>
          </a:xfrm>
        </p:grpSpPr>
        <p:pic>
          <p:nvPicPr>
            <p:cNvPr id="25" name="รูปภาพ 9" descr="รูปภาพประกอบด้วย ข้อความ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1340D786-A257-C259-E1C5-F30CD4674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8" r="9570" b="-3"/>
            <a:stretch/>
          </p:blipFill>
          <p:spPr>
            <a:xfrm>
              <a:off x="192528" y="171716"/>
              <a:ext cx="3793268" cy="6266791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BEB0F4-EDA5-966A-5712-623AC5F487F4}"/>
                </a:ext>
              </a:extLst>
            </p:cNvPr>
            <p:cNvSpPr/>
            <p:nvPr/>
          </p:nvSpPr>
          <p:spPr>
            <a:xfrm>
              <a:off x="420618" y="674571"/>
              <a:ext cx="848412" cy="31108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18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ใช้หลักการ 1-4-4</a:t>
              </a:r>
              <a:endParaRPr lang="en-US" dirty="0"/>
            </a:p>
          </p:txBody>
        </p:sp>
      </p:grpSp>
      <p:sp>
        <p:nvSpPr>
          <p:cNvPr id="29" name="กล่องข้อความ 31">
            <a:extLst>
              <a:ext uri="{FF2B5EF4-FFF2-40B4-BE49-F238E27FC236}">
                <a16:creationId xmlns:a16="http://schemas.microsoft.com/office/drawing/2014/main" id="{B7C8187D-F9FB-F625-2EE1-C5D9D281F3DA}"/>
              </a:ext>
            </a:extLst>
          </p:cNvPr>
          <p:cNvSpPr txBox="1"/>
          <p:nvPr/>
        </p:nvSpPr>
        <p:spPr>
          <a:xfrm>
            <a:off x="0" y="6168968"/>
            <a:ext cx="12192002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 </a:t>
            </a:r>
            <a:r>
              <a:rPr lang="en-US" sz="40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 </a:t>
            </a:r>
            <a:r>
              <a:rPr lang="th-TH" sz="40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หนังสือหนังสือราชการภายนอก</a:t>
            </a:r>
            <a:endParaRPr lang="en-US" sz="40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25344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E6A8B424-F251-435A-AF84-74B2BE569133}"/>
              </a:ext>
            </a:extLst>
          </p:cNvPr>
          <p:cNvGrpSpPr/>
          <p:nvPr/>
        </p:nvGrpSpPr>
        <p:grpSpPr>
          <a:xfrm>
            <a:off x="244489" y="193964"/>
            <a:ext cx="11698129" cy="6176375"/>
            <a:chOff x="244489" y="193964"/>
            <a:chExt cx="11698129" cy="6176375"/>
          </a:xfrm>
        </p:grpSpPr>
        <p:pic>
          <p:nvPicPr>
            <p:cNvPr id="5" name="รูปภาพ 4" descr="รูปภาพประกอบด้วย ข้อความ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15EF7D25-0CD8-4175-BC62-92344667A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74"/>
            <a:stretch/>
          </p:blipFill>
          <p:spPr>
            <a:xfrm>
              <a:off x="244489" y="2460983"/>
              <a:ext cx="11698129" cy="3909356"/>
            </a:xfrm>
            <a:prstGeom prst="rect">
              <a:avLst/>
            </a:prstGeom>
          </p:spPr>
        </p:pic>
        <p:sp>
          <p:nvSpPr>
            <p:cNvPr id="35" name="สี่เหลี่ยมผืนผ้า 34">
              <a:extLst>
                <a:ext uri="{FF2B5EF4-FFF2-40B4-BE49-F238E27FC236}">
                  <a16:creationId xmlns:a16="http://schemas.microsoft.com/office/drawing/2014/main" id="{FB597625-65B6-4B67-87A8-0B7EAEE2982C}"/>
                </a:ext>
              </a:extLst>
            </p:cNvPr>
            <p:cNvSpPr/>
            <p:nvPr/>
          </p:nvSpPr>
          <p:spPr>
            <a:xfrm>
              <a:off x="249382" y="193964"/>
              <a:ext cx="11693236" cy="3020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EE53489E-2156-4450-B1DD-F950F14F1356}"/>
              </a:ext>
            </a:extLst>
          </p:cNvPr>
          <p:cNvGrpSpPr/>
          <p:nvPr/>
        </p:nvGrpSpPr>
        <p:grpSpPr>
          <a:xfrm>
            <a:off x="5220718" y="1028343"/>
            <a:ext cx="6585663" cy="2400657"/>
            <a:chOff x="5220718" y="1028343"/>
            <a:chExt cx="6585663" cy="2400657"/>
          </a:xfrm>
        </p:grpSpPr>
        <p:sp>
          <p:nvSpPr>
            <p:cNvPr id="2" name="กล่องข้อความ 1">
              <a:extLst>
                <a:ext uri="{FF2B5EF4-FFF2-40B4-BE49-F238E27FC236}">
                  <a16:creationId xmlns:a16="http://schemas.microsoft.com/office/drawing/2014/main" id="{F030A0CA-352A-44B4-BDA1-6ABFA3FE6728}"/>
                </a:ext>
              </a:extLst>
            </p:cNvPr>
            <p:cNvSpPr txBox="1"/>
            <p:nvPr/>
          </p:nvSpPr>
          <p:spPr>
            <a:xfrm>
              <a:off x="5220718" y="1028343"/>
              <a:ext cx="165330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5000" b="1" dirty="0">
                  <a:solidFill>
                    <a:srgbClr val="FF0000"/>
                  </a:solidFill>
                  <a:cs typeface="+mj-cs"/>
                </a:rPr>
                <a:t>ลับ </a:t>
              </a:r>
            </a:p>
            <a:p>
              <a:pPr algn="ctr"/>
              <a:r>
                <a:rPr lang="th-TH" sz="5000" b="1" dirty="0">
                  <a:solidFill>
                    <a:srgbClr val="FF0000"/>
                  </a:solidFill>
                  <a:cs typeface="+mj-cs"/>
                </a:rPr>
                <a:t>ลับมาก</a:t>
              </a:r>
            </a:p>
            <a:p>
              <a:pPr algn="ctr"/>
              <a:r>
                <a:rPr lang="th-TH" sz="5000" b="1" dirty="0">
                  <a:solidFill>
                    <a:srgbClr val="FF0000"/>
                  </a:solidFill>
                  <a:cs typeface="+mj-cs"/>
                </a:rPr>
                <a:t>ลับที่สุด</a:t>
              </a:r>
              <a:endParaRPr lang="en-US" sz="5000" b="1" dirty="0">
                <a:solidFill>
                  <a:srgbClr val="FF0000"/>
                </a:solidFill>
                <a:cs typeface="+mj-cs"/>
              </a:endParaRPr>
            </a:p>
          </p:txBody>
        </p:sp>
        <p:sp>
          <p:nvSpPr>
            <p:cNvPr id="21" name="กล่องข้อความ 20">
              <a:extLst>
                <a:ext uri="{FF2B5EF4-FFF2-40B4-BE49-F238E27FC236}">
                  <a16:creationId xmlns:a16="http://schemas.microsoft.com/office/drawing/2014/main" id="{A0204DA8-4B45-43BF-BFC3-FD8AD9E65342}"/>
                </a:ext>
              </a:extLst>
            </p:cNvPr>
            <p:cNvSpPr txBox="1"/>
            <p:nvPr/>
          </p:nvSpPr>
          <p:spPr>
            <a:xfrm>
              <a:off x="7010263" y="1303032"/>
              <a:ext cx="479611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5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ชั้นความลับ </a:t>
              </a:r>
              <a:r>
                <a:rPr lang="en-US" sz="5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: </a:t>
              </a:r>
              <a:endParaRPr lang="th-TH" sz="50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pPr algn="ctr"/>
              <a:r>
                <a:rPr lang="th-TH" sz="5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บนครุฑ</a:t>
              </a:r>
              <a:r>
                <a:rPr lang="th-TH" sz="5000" b="1" u="sng" dirty="0">
                  <a:solidFill>
                    <a:schemeClr val="accent2">
                      <a:lumMod val="50000"/>
                    </a:schemeClr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และ</a:t>
              </a:r>
              <a:r>
                <a:rPr lang="th-TH" sz="5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ท้ายกระดาษ</a:t>
              </a:r>
              <a:endParaRPr lang="en-US" sz="50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34" name="กลุ่ม 33">
            <a:extLst>
              <a:ext uri="{FF2B5EF4-FFF2-40B4-BE49-F238E27FC236}">
                <a16:creationId xmlns:a16="http://schemas.microsoft.com/office/drawing/2014/main" id="{7385729B-EDA7-496D-8082-5C4A25962D41}"/>
              </a:ext>
            </a:extLst>
          </p:cNvPr>
          <p:cNvGrpSpPr/>
          <p:nvPr/>
        </p:nvGrpSpPr>
        <p:grpSpPr>
          <a:xfrm>
            <a:off x="734154" y="685109"/>
            <a:ext cx="4001792" cy="3887214"/>
            <a:chOff x="718125" y="115065"/>
            <a:chExt cx="4001792" cy="3887214"/>
          </a:xfrm>
        </p:grpSpPr>
        <p:sp>
          <p:nvSpPr>
            <p:cNvPr id="4" name="กล่องข้อความ 3">
              <a:extLst>
                <a:ext uri="{FF2B5EF4-FFF2-40B4-BE49-F238E27FC236}">
                  <a16:creationId xmlns:a16="http://schemas.microsoft.com/office/drawing/2014/main" id="{C3B6192F-01A4-4827-8C0A-EE2E5985B641}"/>
                </a:ext>
              </a:extLst>
            </p:cNvPr>
            <p:cNvSpPr txBox="1"/>
            <p:nvPr/>
          </p:nvSpPr>
          <p:spPr>
            <a:xfrm>
              <a:off x="1644072" y="1601622"/>
              <a:ext cx="1810328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5000" b="1" dirty="0">
                  <a:solidFill>
                    <a:srgbClr val="FF0000"/>
                  </a:solidFill>
                  <a:cs typeface="+mj-cs"/>
                </a:rPr>
                <a:t>ด่วน </a:t>
              </a:r>
            </a:p>
            <a:p>
              <a:r>
                <a:rPr lang="th-TH" sz="5000" b="1" dirty="0">
                  <a:solidFill>
                    <a:srgbClr val="FF0000"/>
                  </a:solidFill>
                  <a:cs typeface="+mj-cs"/>
                </a:rPr>
                <a:t>ด่วนมาก </a:t>
              </a:r>
            </a:p>
            <a:p>
              <a:r>
                <a:rPr lang="th-TH" sz="5000" b="1" dirty="0">
                  <a:solidFill>
                    <a:srgbClr val="FF0000"/>
                  </a:solidFill>
                  <a:cs typeface="+mj-cs"/>
                </a:rPr>
                <a:t>ด่วนที่สุด</a:t>
              </a:r>
              <a:endParaRPr lang="en-US" sz="5000" b="1" dirty="0">
                <a:solidFill>
                  <a:srgbClr val="FF0000"/>
                </a:solidFill>
                <a:cs typeface="+mj-cs"/>
              </a:endParaRPr>
            </a:p>
          </p:txBody>
        </p:sp>
        <p:sp>
          <p:nvSpPr>
            <p:cNvPr id="32" name="กล่องข้อความ 31">
              <a:extLst>
                <a:ext uri="{FF2B5EF4-FFF2-40B4-BE49-F238E27FC236}">
                  <a16:creationId xmlns:a16="http://schemas.microsoft.com/office/drawing/2014/main" id="{5244E800-0EDE-45B7-A8E4-442D41991AB7}"/>
                </a:ext>
              </a:extLst>
            </p:cNvPr>
            <p:cNvSpPr txBox="1"/>
            <p:nvPr/>
          </p:nvSpPr>
          <p:spPr>
            <a:xfrm>
              <a:off x="718125" y="115065"/>
              <a:ext cx="400179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5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ชั้นความเร็ว </a:t>
              </a:r>
              <a:r>
                <a:rPr lang="en-US" sz="5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: </a:t>
              </a:r>
              <a:endParaRPr lang="th-TH" sz="50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pPr algn="ctr"/>
              <a:r>
                <a:rPr lang="th-TH" sz="5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บนคำว่า “ที่”</a:t>
              </a:r>
              <a:endParaRPr lang="en-US" sz="50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57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99136FF-BA64-4CB9-9EB3-C9B028842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86355" cy="6858000"/>
          </a:xfrm>
          <a:prstGeom prst="rect">
            <a:avLst/>
          </a:prstGeom>
        </p:spPr>
      </p:pic>
      <p:pic>
        <p:nvPicPr>
          <p:cNvPr id="6" name="รูปภาพ 5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20391A8-C508-45F7-9775-0B2B85B2A6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"/>
          <a:stretch/>
        </p:blipFill>
        <p:spPr>
          <a:xfrm>
            <a:off x="3619920" y="8715"/>
            <a:ext cx="4952159" cy="6858000"/>
          </a:xfrm>
          <a:prstGeom prst="rect">
            <a:avLst/>
          </a:prstGeom>
        </p:spPr>
      </p:pic>
      <p:pic>
        <p:nvPicPr>
          <p:cNvPr id="8" name="รูปภาพ 7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454B504-EF99-49B0-9561-A1C585AAB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1" y="0"/>
            <a:ext cx="4093029" cy="6875430"/>
          </a:xfrm>
          <a:prstGeom prst="rect">
            <a:avLst/>
          </a:prstGeom>
        </p:spPr>
      </p:pic>
      <p:sp>
        <p:nvSpPr>
          <p:cNvPr id="2" name="กล่องข้อความ 31">
            <a:extLst>
              <a:ext uri="{FF2B5EF4-FFF2-40B4-BE49-F238E27FC236}">
                <a16:creationId xmlns:a16="http://schemas.microsoft.com/office/drawing/2014/main" id="{F356BF35-8D7F-8148-7817-0C3701E230F5}"/>
              </a:ext>
            </a:extLst>
          </p:cNvPr>
          <p:cNvSpPr txBox="1"/>
          <p:nvPr/>
        </p:nvSpPr>
        <p:spPr>
          <a:xfrm>
            <a:off x="-2" y="3006828"/>
            <a:ext cx="12192002" cy="86177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50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 </a:t>
            </a:r>
            <a:r>
              <a:rPr lang="en-US" sz="50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 </a:t>
            </a:r>
            <a:r>
              <a:rPr lang="th-TH" sz="50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หนังสือภายนอกที่มีชั้นความเร็ว และชั้นความลับ</a:t>
            </a:r>
            <a:endParaRPr lang="en-US" sz="50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19893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CF24A809-285D-4F66-AE0F-B2AB5A934190}"/>
              </a:ext>
            </a:extLst>
          </p:cNvPr>
          <p:cNvSpPr txBox="1"/>
          <p:nvPr/>
        </p:nvSpPr>
        <p:spPr>
          <a:xfrm>
            <a:off x="0" y="0"/>
            <a:ext cx="27711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b="1" dirty="0">
                <a:solidFill>
                  <a:srgbClr val="843C0C"/>
                </a:solidFill>
                <a:cs typeface="+mj-cs"/>
              </a:rPr>
              <a:t>มากกว่า </a:t>
            </a:r>
          </a:p>
          <a:p>
            <a:pPr algn="ctr"/>
            <a:r>
              <a:rPr lang="th-TH" sz="8000" b="1" dirty="0">
                <a:solidFill>
                  <a:srgbClr val="843C0C"/>
                </a:solidFill>
                <a:cs typeface="+mj-cs"/>
              </a:rPr>
              <a:t>1 หน้า</a:t>
            </a:r>
            <a:endParaRPr lang="en-US" sz="8000" b="1" dirty="0">
              <a:solidFill>
                <a:srgbClr val="843C0C"/>
              </a:solidFill>
              <a:cs typeface="+mj-cs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56A3CD4-A54B-47B1-B415-AD0899602984}"/>
              </a:ext>
            </a:extLst>
          </p:cNvPr>
          <p:cNvSpPr/>
          <p:nvPr/>
        </p:nvSpPr>
        <p:spPr>
          <a:xfrm>
            <a:off x="2958325" y="961293"/>
            <a:ext cx="4325257" cy="5716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3E48700-E32C-49C3-86F5-497BC320D0A2}"/>
              </a:ext>
            </a:extLst>
          </p:cNvPr>
          <p:cNvSpPr/>
          <p:nvPr/>
        </p:nvSpPr>
        <p:spPr>
          <a:xfrm>
            <a:off x="7570757" y="961294"/>
            <a:ext cx="4325257" cy="5716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2CAD78C2-9555-460B-80E2-D496A23AB6F3}"/>
              </a:ext>
            </a:extLst>
          </p:cNvPr>
          <p:cNvSpPr txBox="1"/>
          <p:nvPr/>
        </p:nvSpPr>
        <p:spPr>
          <a:xfrm>
            <a:off x="5208161" y="6030302"/>
            <a:ext cx="1787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000" b="1" dirty="0">
                <a:solidFill>
                  <a:srgbClr val="843C0C"/>
                </a:solidFill>
                <a:cs typeface="+mj-cs"/>
              </a:rPr>
              <a:t>คำต่อเนื่องของข้อความ</a:t>
            </a:r>
            <a:br>
              <a:rPr lang="en-US" sz="2000" b="1" dirty="0">
                <a:solidFill>
                  <a:srgbClr val="843C0C"/>
                </a:solidFill>
                <a:cs typeface="+mj-cs"/>
              </a:rPr>
            </a:br>
            <a:r>
              <a:rPr lang="th-TH" sz="2000" b="1" dirty="0">
                <a:solidFill>
                  <a:srgbClr val="843C0C"/>
                </a:solidFill>
                <a:cs typeface="+mj-cs"/>
              </a:rPr>
              <a:t>ที่จะยกไปหน้าถัดไป...</a:t>
            </a:r>
            <a:endParaRPr lang="en-US" sz="2000" b="1" dirty="0">
              <a:solidFill>
                <a:srgbClr val="843C0C"/>
              </a:solidFill>
              <a:cs typeface="+mj-cs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8E790A7-97F6-4812-9039-4E9187A8727F}"/>
              </a:ext>
            </a:extLst>
          </p:cNvPr>
          <p:cNvSpPr txBox="1"/>
          <p:nvPr/>
        </p:nvSpPr>
        <p:spPr>
          <a:xfrm>
            <a:off x="8070462" y="1838462"/>
            <a:ext cx="3508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rgbClr val="843C0C"/>
                </a:solidFill>
                <a:cs typeface="+mj-cs"/>
              </a:rPr>
              <a:t>ข้อความ..................................................................</a:t>
            </a:r>
          </a:p>
          <a:p>
            <a:r>
              <a:rPr lang="th-TH" sz="2000" b="1" dirty="0">
                <a:solidFill>
                  <a:srgbClr val="843C0C"/>
                </a:solidFill>
                <a:cs typeface="+mj-cs"/>
              </a:rPr>
              <a:t>................................................................................ </a:t>
            </a:r>
          </a:p>
          <a:p>
            <a:pPr algn="ctr"/>
            <a:r>
              <a:rPr lang="th-TH" sz="2000" b="1" dirty="0">
                <a:solidFill>
                  <a:srgbClr val="843C0C"/>
                </a:solidFill>
                <a:cs typeface="+mj-cs"/>
              </a:rPr>
              <a:t>(อย่างน้อย 2 บรรทัด)</a:t>
            </a:r>
            <a:endParaRPr lang="en-US" sz="2000" b="1" dirty="0">
              <a:solidFill>
                <a:srgbClr val="843C0C"/>
              </a:solidFill>
              <a:cs typeface="+mj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B8B4087-7E70-4944-8029-B1A1B6219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442" y="1344862"/>
            <a:ext cx="641021" cy="70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AF33C73F-6410-4EC7-8C4F-23C769D6D045}"/>
              </a:ext>
            </a:extLst>
          </p:cNvPr>
          <p:cNvSpPr txBox="1"/>
          <p:nvPr/>
        </p:nvSpPr>
        <p:spPr>
          <a:xfrm>
            <a:off x="8282474" y="1079838"/>
            <a:ext cx="29018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000" b="1" dirty="0">
                <a:cs typeface="+mj-cs"/>
              </a:rPr>
              <a:t>-๒-</a:t>
            </a:r>
            <a:endParaRPr lang="en-US" sz="3000" b="1" dirty="0">
              <a:cs typeface="+mj-cs"/>
            </a:endParaRPr>
          </a:p>
        </p:txBody>
      </p:sp>
      <p:grpSp>
        <p:nvGrpSpPr>
          <p:cNvPr id="36" name="กลุ่ม 35">
            <a:extLst>
              <a:ext uri="{FF2B5EF4-FFF2-40B4-BE49-F238E27FC236}">
                <a16:creationId xmlns:a16="http://schemas.microsoft.com/office/drawing/2014/main" id="{ECF62137-E4B3-4302-BFE1-186EFB104E33}"/>
              </a:ext>
            </a:extLst>
          </p:cNvPr>
          <p:cNvGrpSpPr/>
          <p:nvPr/>
        </p:nvGrpSpPr>
        <p:grpSpPr>
          <a:xfrm>
            <a:off x="5015265" y="5291344"/>
            <a:ext cx="267359" cy="818610"/>
            <a:chOff x="5921828" y="1658265"/>
            <a:chExt cx="304567" cy="932535"/>
          </a:xfrm>
        </p:grpSpPr>
        <p:cxnSp>
          <p:nvCxnSpPr>
            <p:cNvPr id="15" name="ตัวเชื่อมต่อตรง 14">
              <a:extLst>
                <a:ext uri="{FF2B5EF4-FFF2-40B4-BE49-F238E27FC236}">
                  <a16:creationId xmlns:a16="http://schemas.microsoft.com/office/drawing/2014/main" id="{6492ED43-CE2D-43DD-8B55-BC4AEDE5249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611549" y="2132231"/>
              <a:ext cx="91713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ตัวเชื่อมต่อตรง 15">
              <a:extLst>
                <a:ext uri="{FF2B5EF4-FFF2-40B4-BE49-F238E27FC236}">
                  <a16:creationId xmlns:a16="http://schemas.microsoft.com/office/drawing/2014/main" id="{C6718019-0865-426D-9B43-D1608BBF106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74112" y="2438517"/>
              <a:ext cx="0" cy="30456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ตัวเชื่อมต่อตรง 34">
              <a:extLst>
                <a:ext uri="{FF2B5EF4-FFF2-40B4-BE49-F238E27FC236}">
                  <a16:creationId xmlns:a16="http://schemas.microsoft.com/office/drawing/2014/main" id="{C2B2784B-A74A-4418-B4FF-1C9F2F7D2E5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74111" y="1505982"/>
              <a:ext cx="0" cy="30456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4B17BFEB-2B44-4244-AD11-9DADF6917824}"/>
              </a:ext>
            </a:extLst>
          </p:cNvPr>
          <p:cNvSpPr txBox="1"/>
          <p:nvPr/>
        </p:nvSpPr>
        <p:spPr>
          <a:xfrm>
            <a:off x="2643155" y="5383824"/>
            <a:ext cx="29018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000" b="1" dirty="0">
                <a:cs typeface="+mj-cs"/>
              </a:rPr>
              <a:t>เว้น 3 ระยะบรรทัด</a:t>
            </a:r>
            <a:endParaRPr lang="en-US" sz="3000" b="1" dirty="0">
              <a:cs typeface="+mj-cs"/>
            </a:endParaRPr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7BF2079E-D14B-45C9-99D7-B0BB643077D7}"/>
              </a:ext>
            </a:extLst>
          </p:cNvPr>
          <p:cNvSpPr txBox="1"/>
          <p:nvPr/>
        </p:nvSpPr>
        <p:spPr>
          <a:xfrm>
            <a:off x="10020818" y="3420808"/>
            <a:ext cx="12316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1" dirty="0">
                <a:solidFill>
                  <a:srgbClr val="843C0C"/>
                </a:solidFill>
                <a:cs typeface="+mj-cs"/>
              </a:rPr>
              <a:t>คำลงท้าย</a:t>
            </a:r>
          </a:p>
          <a:p>
            <a:pPr algn="ctr"/>
            <a:endParaRPr lang="th-TH" sz="2000" b="1" dirty="0">
              <a:solidFill>
                <a:srgbClr val="843C0C"/>
              </a:solidFill>
              <a:cs typeface="+mj-cs"/>
            </a:endParaRPr>
          </a:p>
          <a:p>
            <a:pPr algn="ctr"/>
            <a:r>
              <a:rPr lang="th-TH" sz="2000" b="1" dirty="0">
                <a:solidFill>
                  <a:srgbClr val="843C0C"/>
                </a:solidFill>
                <a:cs typeface="+mj-cs"/>
              </a:rPr>
              <a:t>-ลงชื่อ-</a:t>
            </a:r>
            <a:br>
              <a:rPr lang="th-TH" sz="2000" b="1" dirty="0">
                <a:solidFill>
                  <a:srgbClr val="843C0C"/>
                </a:solidFill>
                <a:cs typeface="+mj-cs"/>
              </a:rPr>
            </a:br>
            <a:r>
              <a:rPr lang="th-TH" sz="2000" b="1" dirty="0">
                <a:solidFill>
                  <a:srgbClr val="843C0C"/>
                </a:solidFill>
                <a:cs typeface="+mj-cs"/>
              </a:rPr>
              <a:t>ตำแหน่ง</a:t>
            </a:r>
          </a:p>
          <a:p>
            <a:pPr algn="ctr"/>
            <a:endParaRPr lang="en-US" sz="2000" b="1" dirty="0">
              <a:solidFill>
                <a:srgbClr val="843C0C"/>
              </a:solidFill>
              <a:cs typeface="+mj-cs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758449A7-4F8C-48E0-B941-CF21E9E34B5B}"/>
              </a:ext>
            </a:extLst>
          </p:cNvPr>
          <p:cNvSpPr txBox="1"/>
          <p:nvPr/>
        </p:nvSpPr>
        <p:spPr>
          <a:xfrm>
            <a:off x="7192586" y="27516"/>
            <a:ext cx="4875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000" b="1" dirty="0">
                <a:cs typeface="+mj-cs"/>
              </a:rPr>
              <a:t>เลขหน้า อยู่ระหว่างเครื่องหมายยัติภังค์ (-) พิมพ์ติดกัน ไม่เว้นวรรค</a:t>
            </a:r>
            <a:endParaRPr lang="en-US" sz="3000" b="1" dirty="0"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B2C61A-BFA4-67ED-83C3-32E53DD3AAFB}"/>
              </a:ext>
            </a:extLst>
          </p:cNvPr>
          <p:cNvGrpSpPr/>
          <p:nvPr/>
        </p:nvGrpSpPr>
        <p:grpSpPr>
          <a:xfrm>
            <a:off x="2643154" y="0"/>
            <a:ext cx="9548845" cy="6864533"/>
            <a:chOff x="2643154" y="0"/>
            <a:chExt cx="9548845" cy="68645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B750573-6858-60D2-23C1-D92843303860}"/>
                </a:ext>
              </a:extLst>
            </p:cNvPr>
            <p:cNvGrpSpPr/>
            <p:nvPr/>
          </p:nvGrpSpPr>
          <p:grpSpPr>
            <a:xfrm>
              <a:off x="2892680" y="0"/>
              <a:ext cx="9174908" cy="6864533"/>
              <a:chOff x="1311564" y="0"/>
              <a:chExt cx="8320542" cy="6225309"/>
            </a:xfrm>
          </p:grpSpPr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id="{354F80FE-80E8-C4D2-B844-2783E16577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03" r="6225" b="9226"/>
              <a:stretch/>
            </p:blipFill>
            <p:spPr bwMode="auto">
              <a:xfrm>
                <a:off x="1311564" y="0"/>
                <a:ext cx="4008582" cy="62253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รูปภาพ 2">
                <a:extLst>
                  <a:ext uri="{FF2B5EF4-FFF2-40B4-BE49-F238E27FC236}">
                    <a16:creationId xmlns:a16="http://schemas.microsoft.com/office/drawing/2014/main" id="{2EAA5CB6-867E-6AAC-B745-312EFFFB81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875" r="4022" b="9226"/>
              <a:stretch/>
            </p:blipFill>
            <p:spPr>
              <a:xfrm>
                <a:off x="5467929" y="0"/>
                <a:ext cx="4164177" cy="6225309"/>
              </a:xfrm>
              <a:prstGeom prst="rect">
                <a:avLst/>
              </a:prstGeom>
            </p:spPr>
          </p:pic>
        </p:grpSp>
        <p:sp>
          <p:nvSpPr>
            <p:cNvPr id="10" name="กล่องข้อความ 31">
              <a:extLst>
                <a:ext uri="{FF2B5EF4-FFF2-40B4-BE49-F238E27FC236}">
                  <a16:creationId xmlns:a16="http://schemas.microsoft.com/office/drawing/2014/main" id="{B7CFFDBC-8B78-9F80-6B74-04DF364BA2AF}"/>
                </a:ext>
              </a:extLst>
            </p:cNvPr>
            <p:cNvSpPr txBox="1"/>
            <p:nvPr/>
          </p:nvSpPr>
          <p:spPr>
            <a:xfrm>
              <a:off x="2643154" y="3006828"/>
              <a:ext cx="9548845" cy="86177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50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ตัวอย่าง </a:t>
              </a:r>
              <a:r>
                <a:rPr lang="en-US" sz="50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: </a:t>
              </a:r>
              <a:r>
                <a:rPr lang="th-TH" sz="50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หนังสือที่มีมากกว่า 1 หน้า</a:t>
              </a:r>
              <a:endParaRPr lang="en-US" sz="50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67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รูปภาพ 7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4F6C9B5-3F94-4CE4-9B69-A9CB19C94A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5" t="7698" r="8118" b="29210"/>
          <a:stretch/>
        </p:blipFill>
        <p:spPr>
          <a:xfrm>
            <a:off x="1489435" y="562343"/>
            <a:ext cx="5410985" cy="6066752"/>
          </a:xfrm>
          <a:prstGeom prst="rect">
            <a:avLst/>
          </a:prstGeom>
        </p:spPr>
      </p:pic>
      <p:sp>
        <p:nvSpPr>
          <p:cNvPr id="5" name="กล่องข้อความ 14">
            <a:extLst>
              <a:ext uri="{FF2B5EF4-FFF2-40B4-BE49-F238E27FC236}">
                <a16:creationId xmlns:a16="http://schemas.microsoft.com/office/drawing/2014/main" id="{736095B7-E975-43C8-88D2-42E96D2BC280}"/>
              </a:ext>
            </a:extLst>
          </p:cNvPr>
          <p:cNvSpPr txBox="1"/>
          <p:nvPr/>
        </p:nvSpPr>
        <p:spPr>
          <a:xfrm>
            <a:off x="0" y="317241"/>
            <a:ext cx="16170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500" b="1" dirty="0">
                <a:cs typeface="+mj-cs"/>
              </a:rPr>
              <a:t>หนังสือ</a:t>
            </a:r>
          </a:p>
          <a:p>
            <a:pPr algn="ctr"/>
            <a:r>
              <a:rPr lang="th-TH" sz="4500" b="1" dirty="0">
                <a:solidFill>
                  <a:srgbClr val="843C0C"/>
                </a:solidFill>
                <a:cs typeface="+mj-cs"/>
              </a:rPr>
              <a:t>ภายใน</a:t>
            </a:r>
            <a:endParaRPr lang="en-US" sz="4500" b="1" dirty="0">
              <a:solidFill>
                <a:srgbClr val="843C0C"/>
              </a:solidFill>
              <a:cs typeface="+mj-cs"/>
            </a:endParaRPr>
          </a:p>
        </p:txBody>
      </p:sp>
      <p:sp>
        <p:nvSpPr>
          <p:cNvPr id="2" name="กล่องข้อความ 4">
            <a:extLst>
              <a:ext uri="{FF2B5EF4-FFF2-40B4-BE49-F238E27FC236}">
                <a16:creationId xmlns:a16="http://schemas.microsoft.com/office/drawing/2014/main" id="{51AD31C3-62CC-7152-6630-56D1EC9540F1}"/>
              </a:ext>
            </a:extLst>
          </p:cNvPr>
          <p:cNvSpPr txBox="1"/>
          <p:nvPr/>
        </p:nvSpPr>
        <p:spPr>
          <a:xfrm>
            <a:off x="1489435" y="49516"/>
            <a:ext cx="2152073" cy="52780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2500" b="1" dirty="0">
                <a:cs typeface="+mj-cs"/>
              </a:rPr>
              <a:t>ขนาด 1.5 เซนติเมตร</a:t>
            </a:r>
            <a:endParaRPr lang="en-US" sz="2500" b="1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E54D95-26F0-1995-C868-4C00E2C1D466}"/>
              </a:ext>
            </a:extLst>
          </p:cNvPr>
          <p:cNvGrpSpPr/>
          <p:nvPr/>
        </p:nvGrpSpPr>
        <p:grpSpPr>
          <a:xfrm>
            <a:off x="1581699" y="489009"/>
            <a:ext cx="10602080" cy="2308324"/>
            <a:chOff x="1581699" y="489009"/>
            <a:chExt cx="10602080" cy="2308324"/>
          </a:xfrm>
        </p:grpSpPr>
        <p:grpSp>
          <p:nvGrpSpPr>
            <p:cNvPr id="9" name="กลุ่ม 8">
              <a:extLst>
                <a:ext uri="{FF2B5EF4-FFF2-40B4-BE49-F238E27FC236}">
                  <a16:creationId xmlns:a16="http://schemas.microsoft.com/office/drawing/2014/main" id="{54638CD1-342C-4B36-91EA-DB8B839DC91C}"/>
                </a:ext>
              </a:extLst>
            </p:cNvPr>
            <p:cNvGrpSpPr/>
            <p:nvPr/>
          </p:nvGrpSpPr>
          <p:grpSpPr>
            <a:xfrm>
              <a:off x="1581699" y="635443"/>
              <a:ext cx="5794799" cy="1844610"/>
              <a:chOff x="4922982" y="576856"/>
              <a:chExt cx="5478473" cy="1844610"/>
            </a:xfrm>
          </p:grpSpPr>
          <p:sp>
            <p:nvSpPr>
              <p:cNvPr id="10" name="สี่เหลี่ยมผืนผ้า 9">
                <a:extLst>
                  <a:ext uri="{FF2B5EF4-FFF2-40B4-BE49-F238E27FC236}">
                    <a16:creationId xmlns:a16="http://schemas.microsoft.com/office/drawing/2014/main" id="{473B54F9-8622-4EBE-B691-4202A2C02F2F}"/>
                  </a:ext>
                </a:extLst>
              </p:cNvPr>
              <p:cNvSpPr/>
              <p:nvPr/>
            </p:nvSpPr>
            <p:spPr>
              <a:xfrm>
                <a:off x="4922982" y="576856"/>
                <a:ext cx="5028383" cy="1844610"/>
              </a:xfrm>
              <a:prstGeom prst="rect">
                <a:avLst/>
              </a:prstGeom>
              <a:noFill/>
              <a:ln w="19050">
                <a:solidFill>
                  <a:srgbClr val="843C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กล่องข้อความ 10">
                <a:extLst>
                  <a:ext uri="{FF2B5EF4-FFF2-40B4-BE49-F238E27FC236}">
                    <a16:creationId xmlns:a16="http://schemas.microsoft.com/office/drawing/2014/main" id="{78D5DD63-3F23-4F87-91B2-9D39DC51F757}"/>
                  </a:ext>
                </a:extLst>
              </p:cNvPr>
              <p:cNvSpPr txBox="1"/>
              <p:nvPr/>
            </p:nvSpPr>
            <p:spPr>
              <a:xfrm>
                <a:off x="9951365" y="1105685"/>
                <a:ext cx="45009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5000" b="1" dirty="0">
                    <a:cs typeface="+mj-cs"/>
                  </a:rPr>
                  <a:t>1</a:t>
                </a:r>
                <a:endParaRPr lang="en-US" sz="5000" b="1" dirty="0">
                  <a:cs typeface="+mj-cs"/>
                </a:endParaRPr>
              </a:p>
            </p:txBody>
          </p:sp>
        </p:grpSp>
        <p:sp>
          <p:nvSpPr>
            <p:cNvPr id="3" name="กล่องข้อความ 19">
              <a:extLst>
                <a:ext uri="{FF2B5EF4-FFF2-40B4-BE49-F238E27FC236}">
                  <a16:creationId xmlns:a16="http://schemas.microsoft.com/office/drawing/2014/main" id="{25D85874-674B-E523-3BB1-987DC9081159}"/>
                </a:ext>
              </a:extLst>
            </p:cNvPr>
            <p:cNvSpPr txBox="1"/>
            <p:nvPr/>
          </p:nvSpPr>
          <p:spPr>
            <a:xfrm>
              <a:off x="7225280" y="489009"/>
              <a:ext cx="4958499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4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ใช้คำว่า “บันทึกข้อความ”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4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เจ้าของหนังสือ </a:t>
              </a:r>
              <a:r>
                <a:rPr lang="th-TH" sz="2400" b="1" u="sng" dirty="0">
                  <a:solidFill>
                    <a:schemeClr val="accent2">
                      <a:lumMod val="50000"/>
                    </a:schemeClr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และ</a:t>
              </a:r>
              <a:r>
                <a:rPr lang="th-TH" sz="24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 เจ้าของเรื่อง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400" b="1" i="0" dirty="0">
                  <a:solidFill>
                    <a:schemeClr val="accent2">
                      <a:lumMod val="50000"/>
                    </a:schemeClr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เลขประจำส่วนงานเจ้าของเรื่อง</a:t>
              </a:r>
              <a:r>
                <a:rPr lang="en-US" sz="2400" b="1" i="0" dirty="0">
                  <a:solidFill>
                    <a:schemeClr val="accent2">
                      <a:lumMod val="50000"/>
                    </a:schemeClr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/</a:t>
              </a:r>
              <a:r>
                <a:rPr lang="th-TH" sz="2400" b="1" i="0" dirty="0">
                  <a:solidFill>
                    <a:schemeClr val="accent2">
                      <a:lumMod val="50000"/>
                    </a:schemeClr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เลขทะเบียนหนังสือส่ง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4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วันที่ออกหนังสือ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400" b="1" i="0" dirty="0"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เรื่อง (อะไร)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4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เรียน (ถึงใคร)</a:t>
              </a:r>
              <a:endParaRPr lang="en-US" sz="2400" b="1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4FF16B-CD74-A8E2-A049-EAD82E6F2562}"/>
              </a:ext>
            </a:extLst>
          </p:cNvPr>
          <p:cNvGrpSpPr/>
          <p:nvPr/>
        </p:nvGrpSpPr>
        <p:grpSpPr>
          <a:xfrm>
            <a:off x="1581699" y="2487699"/>
            <a:ext cx="10498626" cy="2910124"/>
            <a:chOff x="1581699" y="2487699"/>
            <a:chExt cx="10498626" cy="2910124"/>
          </a:xfrm>
        </p:grpSpPr>
        <p:grpSp>
          <p:nvGrpSpPr>
            <p:cNvPr id="14" name="กลุ่ม 13">
              <a:extLst>
                <a:ext uri="{FF2B5EF4-FFF2-40B4-BE49-F238E27FC236}">
                  <a16:creationId xmlns:a16="http://schemas.microsoft.com/office/drawing/2014/main" id="{6CF6EF6D-9773-47A5-B3AC-7C4355983D63}"/>
                </a:ext>
              </a:extLst>
            </p:cNvPr>
            <p:cNvGrpSpPr/>
            <p:nvPr/>
          </p:nvGrpSpPr>
          <p:grpSpPr>
            <a:xfrm>
              <a:off x="1581699" y="2487699"/>
              <a:ext cx="5794799" cy="2910124"/>
              <a:chOff x="4922982" y="623386"/>
              <a:chExt cx="5478473" cy="1919684"/>
            </a:xfrm>
          </p:grpSpPr>
          <p:sp>
            <p:nvSpPr>
              <p:cNvPr id="15" name="สี่เหลี่ยมผืนผ้า 14">
                <a:extLst>
                  <a:ext uri="{FF2B5EF4-FFF2-40B4-BE49-F238E27FC236}">
                    <a16:creationId xmlns:a16="http://schemas.microsoft.com/office/drawing/2014/main" id="{B7F7BFFF-8EF8-4872-865C-7926C9C0DFCE}"/>
                  </a:ext>
                </a:extLst>
              </p:cNvPr>
              <p:cNvSpPr/>
              <p:nvPr/>
            </p:nvSpPr>
            <p:spPr>
              <a:xfrm>
                <a:off x="4922982" y="623386"/>
                <a:ext cx="5028383" cy="1919684"/>
              </a:xfrm>
              <a:prstGeom prst="rect">
                <a:avLst/>
              </a:prstGeom>
              <a:noFill/>
              <a:ln w="19050">
                <a:solidFill>
                  <a:srgbClr val="843C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กล่องข้อความ 15">
                <a:extLst>
                  <a:ext uri="{FF2B5EF4-FFF2-40B4-BE49-F238E27FC236}">
                    <a16:creationId xmlns:a16="http://schemas.microsoft.com/office/drawing/2014/main" id="{B5F6806F-A179-4BE3-A256-C120AC80E33D}"/>
                  </a:ext>
                </a:extLst>
              </p:cNvPr>
              <p:cNvSpPr txBox="1"/>
              <p:nvPr/>
            </p:nvSpPr>
            <p:spPr>
              <a:xfrm>
                <a:off x="9951365" y="1224142"/>
                <a:ext cx="450090" cy="568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5000" b="1" dirty="0">
                    <a:cs typeface="+mj-cs"/>
                  </a:rPr>
                  <a:t>2</a:t>
                </a:r>
                <a:endParaRPr lang="en-US" sz="5000" b="1" dirty="0">
                  <a:cs typeface="+mj-cs"/>
                </a:endParaRPr>
              </a:p>
            </p:txBody>
          </p:sp>
        </p:grpSp>
        <p:sp>
          <p:nvSpPr>
            <p:cNvPr id="4" name="กล่องข้อความ 19">
              <a:extLst>
                <a:ext uri="{FF2B5EF4-FFF2-40B4-BE49-F238E27FC236}">
                  <a16:creationId xmlns:a16="http://schemas.microsoft.com/office/drawing/2014/main" id="{A68BF587-FDDE-5491-0429-18A04B59D9B2}"/>
                </a:ext>
              </a:extLst>
            </p:cNvPr>
            <p:cNvSpPr txBox="1"/>
            <p:nvPr/>
          </p:nvSpPr>
          <p:spPr>
            <a:xfrm>
              <a:off x="7225280" y="2701309"/>
              <a:ext cx="4855045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5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ย่อหน้าแรก – เกริ่นนำ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5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ย่อหน้าสอง – บอกวัตถุประสงค์/ความต้องการ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5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ย่อหน้าสุดท้าย - สรุปจบและต้องการให้เขาทำอะไร</a:t>
              </a:r>
            </a:p>
          </p:txBody>
        </p:sp>
        <p:sp>
          <p:nvSpPr>
            <p:cNvPr id="6" name="กล่องข้อความ 16">
              <a:extLst>
                <a:ext uri="{FF2B5EF4-FFF2-40B4-BE49-F238E27FC236}">
                  <a16:creationId xmlns:a16="http://schemas.microsoft.com/office/drawing/2014/main" id="{4D22A2F5-CE11-37E8-56DA-627B8140AABB}"/>
                </a:ext>
              </a:extLst>
            </p:cNvPr>
            <p:cNvSpPr txBox="1"/>
            <p:nvPr/>
          </p:nvSpPr>
          <p:spPr>
            <a:xfrm>
              <a:off x="7532016" y="3899929"/>
              <a:ext cx="4355184" cy="861774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500" b="1" dirty="0">
                  <a:cs typeface="+mj-cs"/>
                </a:rPr>
                <a:t>กระชับ  ชัดเจน  เข้าใจง่าย (ภาษาราชการ)</a:t>
              </a:r>
              <a:br>
                <a:rPr lang="th-TH" sz="2500" b="1" dirty="0">
                  <a:cs typeface="+mj-cs"/>
                </a:rPr>
              </a:br>
              <a:r>
                <a:rPr lang="th-TH" sz="2500" b="1" dirty="0">
                  <a:cs typeface="+mj-cs"/>
                </a:rPr>
                <a:t>คำนึงถึงการเชื่อมคำ/เชื่อมประโยค </a:t>
              </a:r>
              <a:endParaRPr lang="en-US" sz="2500" b="1" dirty="0"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1A7A51-B60F-5F20-07B1-C4DEA29177C3}"/>
              </a:ext>
            </a:extLst>
          </p:cNvPr>
          <p:cNvGrpSpPr/>
          <p:nvPr/>
        </p:nvGrpSpPr>
        <p:grpSpPr>
          <a:xfrm>
            <a:off x="1581699" y="4948981"/>
            <a:ext cx="10682814" cy="1508664"/>
            <a:chOff x="1581699" y="4948981"/>
            <a:chExt cx="10682814" cy="1508664"/>
          </a:xfrm>
        </p:grpSpPr>
        <p:grpSp>
          <p:nvGrpSpPr>
            <p:cNvPr id="17" name="กลุ่ม 16">
              <a:extLst>
                <a:ext uri="{FF2B5EF4-FFF2-40B4-BE49-F238E27FC236}">
                  <a16:creationId xmlns:a16="http://schemas.microsoft.com/office/drawing/2014/main" id="{B6086C60-46F7-44DB-A671-0994493A8866}"/>
                </a:ext>
              </a:extLst>
            </p:cNvPr>
            <p:cNvGrpSpPr/>
            <p:nvPr/>
          </p:nvGrpSpPr>
          <p:grpSpPr>
            <a:xfrm>
              <a:off x="1581699" y="4948981"/>
              <a:ext cx="5811284" cy="1508664"/>
              <a:chOff x="4922982" y="559556"/>
              <a:chExt cx="5494058" cy="1508664"/>
            </a:xfrm>
          </p:grpSpPr>
          <p:sp>
            <p:nvSpPr>
              <p:cNvPr id="18" name="สี่เหลี่ยมผืนผ้า 17">
                <a:extLst>
                  <a:ext uri="{FF2B5EF4-FFF2-40B4-BE49-F238E27FC236}">
                    <a16:creationId xmlns:a16="http://schemas.microsoft.com/office/drawing/2014/main" id="{50853079-453B-4BF5-913C-564C03DD8815}"/>
                  </a:ext>
                </a:extLst>
              </p:cNvPr>
              <p:cNvSpPr/>
              <p:nvPr/>
            </p:nvSpPr>
            <p:spPr>
              <a:xfrm>
                <a:off x="4922982" y="1008398"/>
                <a:ext cx="5028383" cy="1059822"/>
              </a:xfrm>
              <a:prstGeom prst="rect">
                <a:avLst/>
              </a:prstGeom>
              <a:noFill/>
              <a:ln w="19050">
                <a:solidFill>
                  <a:srgbClr val="843C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กล่องข้อความ 18">
                <a:extLst>
                  <a:ext uri="{FF2B5EF4-FFF2-40B4-BE49-F238E27FC236}">
                    <a16:creationId xmlns:a16="http://schemas.microsoft.com/office/drawing/2014/main" id="{9F35ABC1-69E8-43DB-92CB-00DEA1A8DBF6}"/>
                  </a:ext>
                </a:extLst>
              </p:cNvPr>
              <p:cNvSpPr txBox="1"/>
              <p:nvPr/>
            </p:nvSpPr>
            <p:spPr>
              <a:xfrm>
                <a:off x="9966950" y="559556"/>
                <a:ext cx="45009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5000" b="1" dirty="0">
                    <a:cs typeface="+mj-cs"/>
                  </a:rPr>
                  <a:t>3</a:t>
                </a:r>
                <a:endParaRPr lang="en-US" sz="5000" b="1" dirty="0">
                  <a:cs typeface="+mj-cs"/>
                </a:endParaRPr>
              </a:p>
            </p:txBody>
          </p:sp>
        </p:grpSp>
        <p:sp>
          <p:nvSpPr>
            <p:cNvPr id="7" name="กล่องข้อความ 19">
              <a:extLst>
                <a:ext uri="{FF2B5EF4-FFF2-40B4-BE49-F238E27FC236}">
                  <a16:creationId xmlns:a16="http://schemas.microsoft.com/office/drawing/2014/main" id="{2B734288-F41A-CB73-3E27-15D4CFFD2486}"/>
                </a:ext>
              </a:extLst>
            </p:cNvPr>
            <p:cNvSpPr txBox="1"/>
            <p:nvPr/>
          </p:nvSpPr>
          <p:spPr>
            <a:xfrm>
              <a:off x="7409468" y="5141341"/>
              <a:ext cx="4855045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5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การลงชื่อ</a:t>
              </a:r>
            </a:p>
          </p:txBody>
        </p:sp>
      </p:grpSp>
      <p:sp>
        <p:nvSpPr>
          <p:cNvPr id="21" name="กล่องข้อความ 16">
            <a:extLst>
              <a:ext uri="{FF2B5EF4-FFF2-40B4-BE49-F238E27FC236}">
                <a16:creationId xmlns:a16="http://schemas.microsoft.com/office/drawing/2014/main" id="{2A590C3F-BF2C-3DFC-B611-D0D35FBE5BE9}"/>
              </a:ext>
            </a:extLst>
          </p:cNvPr>
          <p:cNvSpPr txBox="1"/>
          <p:nvPr/>
        </p:nvSpPr>
        <p:spPr>
          <a:xfrm>
            <a:off x="7532017" y="5514942"/>
            <a:ext cx="4439160" cy="12464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th-TH" sz="25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ไม่มีการลงท้าย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th-TH" sz="25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การอ้างถึงหนังสือเดิม หรือ แจ้งสิ่งที่ส่งมาด้วย </a:t>
            </a:r>
            <a:br>
              <a:rPr lang="th-TH" sz="25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5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จะระบุไว้ในเนื้อหาทั้งหมด</a:t>
            </a:r>
            <a:endParaRPr lang="en-US" sz="2500" b="1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9023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FDC89CC0-3195-4A55-8D7D-499CD7113D72}"/>
              </a:ext>
            </a:extLst>
          </p:cNvPr>
          <p:cNvSpPr txBox="1"/>
          <p:nvPr/>
        </p:nvSpPr>
        <p:spPr>
          <a:xfrm>
            <a:off x="4666593" y="305068"/>
            <a:ext cx="6142404" cy="62478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569913" indent="-569913">
              <a:spcAft>
                <a:spcPts val="2400"/>
              </a:spcAft>
              <a:buFont typeface="+mj-lt"/>
              <a:buAutoNum type="arabicParenR"/>
            </a:pPr>
            <a:r>
              <a:rPr lang="th-TH" sz="5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หนังสือภายนอก</a:t>
            </a:r>
          </a:p>
          <a:p>
            <a:pPr marL="569913" indent="-569913">
              <a:spcAft>
                <a:spcPts val="2400"/>
              </a:spcAft>
              <a:buFont typeface="+mj-lt"/>
              <a:buAutoNum type="arabicParenR"/>
            </a:pPr>
            <a:r>
              <a:rPr lang="th-TH" sz="5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หนังสือภายใน</a:t>
            </a:r>
          </a:p>
          <a:p>
            <a:pPr marL="569913" indent="-569913">
              <a:spcAft>
                <a:spcPts val="2400"/>
              </a:spcAft>
              <a:buFont typeface="+mj-lt"/>
              <a:buAutoNum type="arabicParenR"/>
            </a:pPr>
            <a:r>
              <a:rPr lang="th-TH" sz="5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หนังสือประทับตรา</a:t>
            </a:r>
          </a:p>
          <a:p>
            <a:pPr marL="569913" indent="-569913">
              <a:spcAft>
                <a:spcPts val="2400"/>
              </a:spcAft>
              <a:buFont typeface="+mj-lt"/>
              <a:buAutoNum type="arabicParenR"/>
            </a:pPr>
            <a:r>
              <a:rPr lang="th-TH" sz="5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หนังสือสั่งการ</a:t>
            </a:r>
          </a:p>
          <a:p>
            <a:pPr marL="569913" indent="-569913">
              <a:spcAft>
                <a:spcPts val="2400"/>
              </a:spcAft>
              <a:buFont typeface="+mj-lt"/>
              <a:buAutoNum type="arabicParenR"/>
            </a:pPr>
            <a:r>
              <a:rPr lang="th-TH" sz="5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หนังสือประชาสัมพันธ์</a:t>
            </a:r>
          </a:p>
          <a:p>
            <a:pPr marL="569913" indent="-569913">
              <a:spcAft>
                <a:spcPts val="2400"/>
              </a:spcAft>
              <a:buFont typeface="+mj-lt"/>
              <a:buAutoNum type="arabicParenR"/>
            </a:pPr>
            <a:r>
              <a:rPr lang="th-TH" sz="5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หนังสือที่ทำ/รับไว้เป็นหลักฐาน</a:t>
            </a:r>
            <a:endParaRPr lang="en-US" sz="5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AAD9E5CC-A2DE-49D3-B02C-B003A077B7E7}"/>
              </a:ext>
            </a:extLst>
          </p:cNvPr>
          <p:cNvSpPr txBox="1"/>
          <p:nvPr/>
        </p:nvSpPr>
        <p:spPr>
          <a:xfrm>
            <a:off x="872929" y="2613392"/>
            <a:ext cx="26685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0000" b="1" dirty="0">
                <a:solidFill>
                  <a:schemeClr val="accent2">
                    <a:lumMod val="50000"/>
                  </a:schemeClr>
                </a:solidFill>
                <a:cs typeface="+mj-cs"/>
              </a:rPr>
              <a:t>6 </a:t>
            </a:r>
            <a:r>
              <a:rPr lang="th-TH" sz="10000" b="1" dirty="0">
                <a:cs typeface="+mj-cs"/>
              </a:rPr>
              <a:t>ชนิด</a:t>
            </a:r>
            <a:endParaRPr lang="en-US" sz="10000" b="1" dirty="0">
              <a:solidFill>
                <a:schemeClr val="accent2">
                  <a:lumMod val="50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6391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รูปภาพ 7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169C16C-631D-4A0C-95FB-D02DB2FC5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13" y="0"/>
            <a:ext cx="4831907" cy="6858000"/>
          </a:xfrm>
          <a:prstGeom prst="rect">
            <a:avLst/>
          </a:prstGeom>
        </p:spPr>
      </p:pic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7A6C142A-F503-4E27-B5F5-A2EC3FDA46D3}"/>
              </a:ext>
            </a:extLst>
          </p:cNvPr>
          <p:cNvGrpSpPr/>
          <p:nvPr/>
        </p:nvGrpSpPr>
        <p:grpSpPr>
          <a:xfrm>
            <a:off x="90090" y="2043405"/>
            <a:ext cx="11489199" cy="2146040"/>
            <a:chOff x="90090" y="2043405"/>
            <a:chExt cx="11489199" cy="2146040"/>
          </a:xfrm>
        </p:grpSpPr>
        <p:pic>
          <p:nvPicPr>
            <p:cNvPr id="10" name="รูปภาพ 9" descr="รูปภาพประกอบด้วย ข้อความ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22EAD862-DB84-417D-B5E3-E47347F3F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3" t="51973" r="5135" b="38231"/>
            <a:stretch/>
          </p:blipFill>
          <p:spPr>
            <a:xfrm>
              <a:off x="90090" y="2043405"/>
              <a:ext cx="6855668" cy="11196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สี่เหลี่ยมผืนผ้า 11">
              <a:extLst>
                <a:ext uri="{FF2B5EF4-FFF2-40B4-BE49-F238E27FC236}">
                  <a16:creationId xmlns:a16="http://schemas.microsoft.com/office/drawing/2014/main" id="{D52574EF-946C-4E49-8539-048952E4BB70}"/>
                </a:ext>
              </a:extLst>
            </p:cNvPr>
            <p:cNvSpPr/>
            <p:nvPr/>
          </p:nvSpPr>
          <p:spPr>
            <a:xfrm>
              <a:off x="7595118" y="3620277"/>
              <a:ext cx="3984171" cy="5691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ตัวเชื่อมต่อตรง 13">
              <a:extLst>
                <a:ext uri="{FF2B5EF4-FFF2-40B4-BE49-F238E27FC236}">
                  <a16:creationId xmlns:a16="http://schemas.microsoft.com/office/drawing/2014/main" id="{B474C675-518D-42F9-B373-493B8118B474}"/>
                </a:ext>
              </a:extLst>
            </p:cNvPr>
            <p:cNvCxnSpPr/>
            <p:nvPr/>
          </p:nvCxnSpPr>
          <p:spPr>
            <a:xfrm>
              <a:off x="3163078" y="2901820"/>
              <a:ext cx="358295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ตัวเชื่อมต่อตรง 15">
              <a:extLst>
                <a:ext uri="{FF2B5EF4-FFF2-40B4-BE49-F238E27FC236}">
                  <a16:creationId xmlns:a16="http://schemas.microsoft.com/office/drawing/2014/main" id="{FA72CA8B-BBB8-4221-AA1D-64F92B173BDB}"/>
                </a:ext>
              </a:extLst>
            </p:cNvPr>
            <p:cNvCxnSpPr>
              <a:cxnSpLocks/>
            </p:cNvCxnSpPr>
            <p:nvPr/>
          </p:nvCxnSpPr>
          <p:spPr>
            <a:xfrm>
              <a:off x="367680" y="3054220"/>
              <a:ext cx="5187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กล่องข้อความ 31">
            <a:extLst>
              <a:ext uri="{FF2B5EF4-FFF2-40B4-BE49-F238E27FC236}">
                <a16:creationId xmlns:a16="http://schemas.microsoft.com/office/drawing/2014/main" id="{A2CCCEFF-3D8F-C722-031A-1100389AF6ED}"/>
              </a:ext>
            </a:extLst>
          </p:cNvPr>
          <p:cNvSpPr txBox="1"/>
          <p:nvPr/>
        </p:nvSpPr>
        <p:spPr>
          <a:xfrm>
            <a:off x="0" y="5812724"/>
            <a:ext cx="12192002" cy="86177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50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 </a:t>
            </a:r>
            <a:r>
              <a:rPr lang="en-US" sz="50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 </a:t>
            </a:r>
            <a:r>
              <a:rPr lang="th-TH" sz="50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หนังสือที่มีการอ้างถึง หรือ แนบสิ่งที่ส่งมาด้วย</a:t>
            </a:r>
            <a:endParaRPr lang="en-US" sz="50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3809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24387C5-18CE-AD1C-D4BB-C002FD8F7A86}"/>
              </a:ext>
            </a:extLst>
          </p:cNvPr>
          <p:cNvGrpSpPr/>
          <p:nvPr/>
        </p:nvGrpSpPr>
        <p:grpSpPr>
          <a:xfrm>
            <a:off x="2307571" y="2557852"/>
            <a:ext cx="9375207" cy="3381916"/>
            <a:chOff x="1408396" y="93610"/>
            <a:chExt cx="9375207" cy="3381916"/>
          </a:xfrm>
        </p:grpSpPr>
        <p:pic>
          <p:nvPicPr>
            <p:cNvPr id="22" name="รูปภาพ 21" descr="รูปภาพประกอบด้วย ข้อความ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4E086B27-4A90-4E20-AD70-0A2A78E3D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31" t="7211" r="8121" b="72245"/>
            <a:stretch/>
          </p:blipFill>
          <p:spPr>
            <a:xfrm>
              <a:off x="1408396" y="93610"/>
              <a:ext cx="9375207" cy="3323704"/>
            </a:xfrm>
            <a:prstGeom prst="rect">
              <a:avLst/>
            </a:prstGeom>
          </p:spPr>
        </p:pic>
        <p:sp>
          <p:nvSpPr>
            <p:cNvPr id="2" name="กล่องข้อความ 1">
              <a:extLst>
                <a:ext uri="{FF2B5EF4-FFF2-40B4-BE49-F238E27FC236}">
                  <a16:creationId xmlns:a16="http://schemas.microsoft.com/office/drawing/2014/main" id="{0FD95351-DAC9-4A23-8299-1E247FF8E45A}"/>
                </a:ext>
              </a:extLst>
            </p:cNvPr>
            <p:cNvSpPr txBox="1"/>
            <p:nvPr/>
          </p:nvSpPr>
          <p:spPr>
            <a:xfrm>
              <a:off x="1640824" y="3013861"/>
              <a:ext cx="602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เรียน</a:t>
              </a:r>
              <a:endPara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3" name="กล่องข้อความ 10">
            <a:extLst>
              <a:ext uri="{FF2B5EF4-FFF2-40B4-BE49-F238E27FC236}">
                <a16:creationId xmlns:a16="http://schemas.microsoft.com/office/drawing/2014/main" id="{ED9901B4-9EDC-4AF1-8AEF-2DDCC414CCB7}"/>
              </a:ext>
            </a:extLst>
          </p:cNvPr>
          <p:cNvSpPr txBox="1"/>
          <p:nvPr/>
        </p:nvSpPr>
        <p:spPr>
          <a:xfrm>
            <a:off x="2604163" y="3539905"/>
            <a:ext cx="1539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b="1" dirty="0">
                <a:solidFill>
                  <a:srgbClr val="FFFFFF"/>
                </a:solidFill>
                <a:cs typeface="+mj-cs"/>
              </a:rPr>
              <a:t>.....................</a:t>
            </a:r>
            <a:endParaRPr lang="en-US" sz="3000" b="1" dirty="0">
              <a:solidFill>
                <a:srgbClr val="FFFFFF"/>
              </a:solidFill>
              <a:cs typeface="+mj-cs"/>
            </a:endParaRPr>
          </a:p>
        </p:txBody>
      </p:sp>
      <p:grpSp>
        <p:nvGrpSpPr>
          <p:cNvPr id="17" name="กลุ่ม 22">
            <a:extLst>
              <a:ext uri="{FF2B5EF4-FFF2-40B4-BE49-F238E27FC236}">
                <a16:creationId xmlns:a16="http://schemas.microsoft.com/office/drawing/2014/main" id="{6E3B6C45-6F25-C946-561D-47C898023C65}"/>
              </a:ext>
            </a:extLst>
          </p:cNvPr>
          <p:cNvGrpSpPr/>
          <p:nvPr/>
        </p:nvGrpSpPr>
        <p:grpSpPr>
          <a:xfrm>
            <a:off x="5948641" y="976444"/>
            <a:ext cx="6394195" cy="2468459"/>
            <a:chOff x="5383026" y="0"/>
            <a:chExt cx="6394195" cy="2468459"/>
          </a:xfrm>
        </p:grpSpPr>
        <p:sp>
          <p:nvSpPr>
            <p:cNvPr id="18" name="กล่องข้อความ 1">
              <a:extLst>
                <a:ext uri="{FF2B5EF4-FFF2-40B4-BE49-F238E27FC236}">
                  <a16:creationId xmlns:a16="http://schemas.microsoft.com/office/drawing/2014/main" id="{0AF2E6FE-0DB8-3B2F-2C25-9BECD560DF37}"/>
                </a:ext>
              </a:extLst>
            </p:cNvPr>
            <p:cNvSpPr txBox="1"/>
            <p:nvPr/>
          </p:nvSpPr>
          <p:spPr>
            <a:xfrm>
              <a:off x="5383026" y="0"/>
              <a:ext cx="165330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5000" b="1" dirty="0">
                  <a:solidFill>
                    <a:srgbClr val="FF0000"/>
                  </a:solidFill>
                  <a:cs typeface="+mj-cs"/>
                </a:rPr>
                <a:t>ลับ </a:t>
              </a:r>
            </a:p>
            <a:p>
              <a:pPr algn="ctr"/>
              <a:r>
                <a:rPr lang="th-TH" sz="5000" b="1" dirty="0">
                  <a:solidFill>
                    <a:srgbClr val="FF0000"/>
                  </a:solidFill>
                  <a:cs typeface="+mj-cs"/>
                </a:rPr>
                <a:t>ลับมาก</a:t>
              </a:r>
            </a:p>
            <a:p>
              <a:pPr algn="ctr"/>
              <a:r>
                <a:rPr lang="th-TH" sz="5000" b="1" dirty="0">
                  <a:solidFill>
                    <a:srgbClr val="FF0000"/>
                  </a:solidFill>
                  <a:cs typeface="+mj-cs"/>
                </a:rPr>
                <a:t>ลับที่สุด</a:t>
              </a:r>
              <a:endParaRPr lang="en-US" sz="5000" b="1" dirty="0">
                <a:solidFill>
                  <a:srgbClr val="FF0000"/>
                </a:solidFill>
                <a:cs typeface="+mj-cs"/>
              </a:endParaRPr>
            </a:p>
          </p:txBody>
        </p:sp>
        <p:sp>
          <p:nvSpPr>
            <p:cNvPr id="23" name="กล่องข้อความ 20">
              <a:extLst>
                <a:ext uri="{FF2B5EF4-FFF2-40B4-BE49-F238E27FC236}">
                  <a16:creationId xmlns:a16="http://schemas.microsoft.com/office/drawing/2014/main" id="{CB236F1E-DD13-EF88-25DD-2A55052FED26}"/>
                </a:ext>
              </a:extLst>
            </p:cNvPr>
            <p:cNvSpPr txBox="1"/>
            <p:nvPr/>
          </p:nvSpPr>
          <p:spPr>
            <a:xfrm>
              <a:off x="6753425" y="375578"/>
              <a:ext cx="5023796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5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ชั้นความลับ </a:t>
              </a:r>
              <a:r>
                <a:rPr lang="en-US" sz="5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: </a:t>
              </a:r>
              <a:endParaRPr lang="th-TH" sz="50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pPr algn="ctr"/>
              <a: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บนคำว่าบันทึกข้อความ </a:t>
              </a:r>
              <a:b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</a:br>
              <a:r>
                <a:rPr lang="th-TH" sz="4000" b="1" u="sng" dirty="0">
                  <a:solidFill>
                    <a:schemeClr val="accent2">
                      <a:lumMod val="50000"/>
                    </a:schemeClr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และ</a:t>
              </a:r>
              <a:r>
                <a:rPr lang="th-TH" sz="4000" b="1" dirty="0">
                  <a:solidFill>
                    <a:schemeClr val="accent2">
                      <a:lumMod val="50000"/>
                    </a:schemeClr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</a:t>
              </a:r>
              <a: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ท้ายกระดาษ</a:t>
              </a:r>
              <a:endParaRPr lang="en-US" sz="40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25" name="กลุ่ม 33">
            <a:extLst>
              <a:ext uri="{FF2B5EF4-FFF2-40B4-BE49-F238E27FC236}">
                <a16:creationId xmlns:a16="http://schemas.microsoft.com/office/drawing/2014/main" id="{C301050E-F9D3-D121-F5D7-F203D214B857}"/>
              </a:ext>
            </a:extLst>
          </p:cNvPr>
          <p:cNvGrpSpPr/>
          <p:nvPr/>
        </p:nvGrpSpPr>
        <p:grpSpPr>
          <a:xfrm>
            <a:off x="810398" y="1043501"/>
            <a:ext cx="4649873" cy="2926406"/>
            <a:chOff x="392545" y="-329770"/>
            <a:chExt cx="4649873" cy="2926406"/>
          </a:xfrm>
        </p:grpSpPr>
        <p:sp>
          <p:nvSpPr>
            <p:cNvPr id="26" name="กล่องข้อความ 3">
              <a:extLst>
                <a:ext uri="{FF2B5EF4-FFF2-40B4-BE49-F238E27FC236}">
                  <a16:creationId xmlns:a16="http://schemas.microsoft.com/office/drawing/2014/main" id="{F19D82AB-57B0-AC3D-5F72-F819B280F289}"/>
                </a:ext>
              </a:extLst>
            </p:cNvPr>
            <p:cNvSpPr txBox="1"/>
            <p:nvPr/>
          </p:nvSpPr>
          <p:spPr>
            <a:xfrm>
              <a:off x="3232090" y="195979"/>
              <a:ext cx="1810328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5000" b="1" dirty="0">
                  <a:solidFill>
                    <a:srgbClr val="FF0000"/>
                  </a:solidFill>
                  <a:cs typeface="+mj-cs"/>
                </a:rPr>
                <a:t>ด่วน </a:t>
              </a:r>
            </a:p>
            <a:p>
              <a:r>
                <a:rPr lang="th-TH" sz="5000" b="1" dirty="0">
                  <a:solidFill>
                    <a:srgbClr val="FF0000"/>
                  </a:solidFill>
                  <a:cs typeface="+mj-cs"/>
                </a:rPr>
                <a:t>ด่วนมาก </a:t>
              </a:r>
            </a:p>
            <a:p>
              <a:r>
                <a:rPr lang="th-TH" sz="5000" b="1" dirty="0">
                  <a:solidFill>
                    <a:srgbClr val="FF0000"/>
                  </a:solidFill>
                  <a:cs typeface="+mj-cs"/>
                </a:rPr>
                <a:t>ด่วนที่สุด</a:t>
              </a:r>
              <a:endParaRPr lang="en-US" sz="5000" b="1" dirty="0">
                <a:solidFill>
                  <a:srgbClr val="FF0000"/>
                </a:solidFill>
                <a:cs typeface="+mj-cs"/>
              </a:endParaRPr>
            </a:p>
          </p:txBody>
        </p:sp>
        <p:sp>
          <p:nvSpPr>
            <p:cNvPr id="28" name="กล่องข้อความ 31">
              <a:extLst>
                <a:ext uri="{FF2B5EF4-FFF2-40B4-BE49-F238E27FC236}">
                  <a16:creationId xmlns:a16="http://schemas.microsoft.com/office/drawing/2014/main" id="{2E4CBA5A-BF29-D53F-0F39-0AC82D73BA6C}"/>
                </a:ext>
              </a:extLst>
            </p:cNvPr>
            <p:cNvSpPr txBox="1"/>
            <p:nvPr/>
          </p:nvSpPr>
          <p:spPr>
            <a:xfrm>
              <a:off x="392545" y="-329770"/>
              <a:ext cx="2719396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5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ชั้นความเร็ว </a:t>
              </a:r>
              <a:r>
                <a:rPr lang="en-US" sz="45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:</a:t>
              </a:r>
              <a:r>
                <a:rPr lang="th-TH" sz="45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 </a:t>
              </a:r>
            </a:p>
            <a:p>
              <a:pPr algn="ctr"/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ระหว่างตราครุฑ </a:t>
              </a:r>
            </a:p>
            <a:p>
              <a:pPr algn="ctr"/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กับ บันทึกข้อความ</a:t>
              </a:r>
              <a:endParaRPr lang="en-US" sz="36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B0AA7B8-C5BD-D80D-745A-1C89F82674B5}"/>
              </a:ext>
            </a:extLst>
          </p:cNvPr>
          <p:cNvGrpSpPr/>
          <p:nvPr/>
        </p:nvGrpSpPr>
        <p:grpSpPr>
          <a:xfrm>
            <a:off x="171463" y="3866490"/>
            <a:ext cx="7486781" cy="2154204"/>
            <a:chOff x="171463" y="3866490"/>
            <a:chExt cx="7486781" cy="215420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9DC4E70-5740-9121-7838-0414F57A9BF7}"/>
                </a:ext>
              </a:extLst>
            </p:cNvPr>
            <p:cNvGrpSpPr/>
            <p:nvPr/>
          </p:nvGrpSpPr>
          <p:grpSpPr>
            <a:xfrm>
              <a:off x="171463" y="3866490"/>
              <a:ext cx="7486781" cy="2154204"/>
              <a:chOff x="-158475" y="2969515"/>
              <a:chExt cx="7486781" cy="2154204"/>
            </a:xfrm>
          </p:grpSpPr>
          <p:sp>
            <p:nvSpPr>
              <p:cNvPr id="37" name="กล่องข้อความ 10">
                <a:extLst>
                  <a:ext uri="{FF2B5EF4-FFF2-40B4-BE49-F238E27FC236}">
                    <a16:creationId xmlns:a16="http://schemas.microsoft.com/office/drawing/2014/main" id="{7AFFD8DB-AF8A-4A32-B06C-39A1567C4920}"/>
                  </a:ext>
                </a:extLst>
              </p:cNvPr>
              <p:cNvSpPr txBox="1"/>
              <p:nvPr/>
            </p:nvSpPr>
            <p:spPr>
              <a:xfrm>
                <a:off x="-158475" y="3190542"/>
                <a:ext cx="245977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4400" b="1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ตัวหนา </a:t>
                </a:r>
              </a:p>
              <a:p>
                <a:pPr algn="ctr"/>
                <a:r>
                  <a:rPr lang="th-TH" sz="4400" b="1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ขนาด 20</a:t>
                </a:r>
                <a:r>
                  <a:rPr lang="en-US" sz="4400" b="1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pt. </a:t>
                </a:r>
              </a:p>
            </p:txBody>
          </p:sp>
          <p:sp>
            <p:nvSpPr>
              <p:cNvPr id="33" name="กล่องข้อความ 10">
                <a:extLst>
                  <a:ext uri="{FF2B5EF4-FFF2-40B4-BE49-F238E27FC236}">
                    <a16:creationId xmlns:a16="http://schemas.microsoft.com/office/drawing/2014/main" id="{88224D78-7932-9D29-C766-7F88329A3640}"/>
                  </a:ext>
                </a:extLst>
              </p:cNvPr>
              <p:cNvSpPr txBox="1"/>
              <p:nvPr/>
            </p:nvSpPr>
            <p:spPr>
              <a:xfrm>
                <a:off x="2211215" y="2969515"/>
                <a:ext cx="153921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3000" b="1" dirty="0">
                    <a:solidFill>
                      <a:srgbClr val="FF0000"/>
                    </a:solidFill>
                    <a:cs typeface="+mj-cs"/>
                  </a:rPr>
                  <a:t>.....................</a:t>
                </a:r>
                <a:endParaRPr lang="en-US" sz="3000" b="1" dirty="0">
                  <a:solidFill>
                    <a:srgbClr val="FF0000"/>
                  </a:solidFill>
                  <a:cs typeface="+mj-cs"/>
                </a:endParaRPr>
              </a:p>
            </p:txBody>
          </p:sp>
          <p:sp>
            <p:nvSpPr>
              <p:cNvPr id="35" name="กล่องข้อความ 10">
                <a:extLst>
                  <a:ext uri="{FF2B5EF4-FFF2-40B4-BE49-F238E27FC236}">
                    <a16:creationId xmlns:a16="http://schemas.microsoft.com/office/drawing/2014/main" id="{2D9C34D1-BFC8-3FC5-3595-0362CD126008}"/>
                  </a:ext>
                </a:extLst>
              </p:cNvPr>
              <p:cNvSpPr txBox="1"/>
              <p:nvPr/>
            </p:nvSpPr>
            <p:spPr>
              <a:xfrm>
                <a:off x="2202441" y="3373301"/>
                <a:ext cx="37480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3000" b="1" dirty="0">
                    <a:solidFill>
                      <a:srgbClr val="FF0000"/>
                    </a:solidFill>
                    <a:cs typeface="+mj-cs"/>
                  </a:rPr>
                  <a:t>...</a:t>
                </a:r>
                <a:endParaRPr lang="en-US" sz="3000" b="1" dirty="0">
                  <a:solidFill>
                    <a:srgbClr val="FF0000"/>
                  </a:solidFill>
                  <a:cs typeface="+mj-cs"/>
                </a:endParaRPr>
              </a:p>
            </p:txBody>
          </p:sp>
          <p:sp>
            <p:nvSpPr>
              <p:cNvPr id="36" name="กล่องข้อความ 10">
                <a:extLst>
                  <a:ext uri="{FF2B5EF4-FFF2-40B4-BE49-F238E27FC236}">
                    <a16:creationId xmlns:a16="http://schemas.microsoft.com/office/drawing/2014/main" id="{ACB4A91F-D34A-4A2D-2028-5E510A387461}"/>
                  </a:ext>
                </a:extLst>
              </p:cNvPr>
              <p:cNvSpPr txBox="1"/>
              <p:nvPr/>
            </p:nvSpPr>
            <p:spPr>
              <a:xfrm>
                <a:off x="6567242" y="3350326"/>
                <a:ext cx="76106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3000" b="1" dirty="0">
                    <a:solidFill>
                      <a:srgbClr val="FF0000"/>
                    </a:solidFill>
                    <a:cs typeface="+mj-cs"/>
                  </a:rPr>
                  <a:t>........</a:t>
                </a:r>
                <a:endParaRPr lang="en-US" sz="3000" b="1" dirty="0">
                  <a:solidFill>
                    <a:srgbClr val="FF0000"/>
                  </a:solidFill>
                  <a:cs typeface="+mj-cs"/>
                </a:endParaRPr>
              </a:p>
            </p:txBody>
          </p:sp>
          <p:sp>
            <p:nvSpPr>
              <p:cNvPr id="38" name="กล่องข้อความ 10">
                <a:extLst>
                  <a:ext uri="{FF2B5EF4-FFF2-40B4-BE49-F238E27FC236}">
                    <a16:creationId xmlns:a16="http://schemas.microsoft.com/office/drawing/2014/main" id="{01A72645-6601-8BD9-2B85-72EE78030EB9}"/>
                  </a:ext>
                </a:extLst>
              </p:cNvPr>
              <p:cNvSpPr txBox="1"/>
              <p:nvPr/>
            </p:nvSpPr>
            <p:spPr>
              <a:xfrm>
                <a:off x="2179446" y="3782725"/>
                <a:ext cx="76106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3000" b="1" dirty="0">
                    <a:solidFill>
                      <a:srgbClr val="FF0000"/>
                    </a:solidFill>
                    <a:cs typeface="+mj-cs"/>
                  </a:rPr>
                  <a:t>........</a:t>
                </a:r>
                <a:endParaRPr lang="en-US" sz="3000" b="1" dirty="0">
                  <a:solidFill>
                    <a:srgbClr val="FF0000"/>
                  </a:solidFill>
                  <a:cs typeface="+mj-cs"/>
                </a:endParaRPr>
              </a:p>
            </p:txBody>
          </p:sp>
          <p:sp>
            <p:nvSpPr>
              <p:cNvPr id="39" name="กล่องข้อความ 10">
                <a:extLst>
                  <a:ext uri="{FF2B5EF4-FFF2-40B4-BE49-F238E27FC236}">
                    <a16:creationId xmlns:a16="http://schemas.microsoft.com/office/drawing/2014/main" id="{5A8181AB-BF2E-9720-243A-5F052586A742}"/>
                  </a:ext>
                </a:extLst>
              </p:cNvPr>
              <p:cNvSpPr txBox="1"/>
              <p:nvPr/>
            </p:nvSpPr>
            <p:spPr>
              <a:xfrm>
                <a:off x="2170472" y="4569721"/>
                <a:ext cx="76106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3000" b="1" dirty="0">
                    <a:solidFill>
                      <a:srgbClr val="FF0000"/>
                    </a:solidFill>
                    <a:cs typeface="+mj-cs"/>
                  </a:rPr>
                  <a:t>........</a:t>
                </a:r>
                <a:endParaRPr lang="en-US" sz="3000" b="1" dirty="0">
                  <a:solidFill>
                    <a:srgbClr val="FF0000"/>
                  </a:solidFill>
                  <a:cs typeface="+mj-cs"/>
                </a:endParaRPr>
              </a:p>
            </p:txBody>
          </p:sp>
        </p:grpSp>
        <p:sp>
          <p:nvSpPr>
            <p:cNvPr id="19" name="กล่องข้อความ 10">
              <a:extLst>
                <a:ext uri="{FF2B5EF4-FFF2-40B4-BE49-F238E27FC236}">
                  <a16:creationId xmlns:a16="http://schemas.microsoft.com/office/drawing/2014/main" id="{450B414A-2F45-5F43-F33A-8857FDD3589D}"/>
                </a:ext>
              </a:extLst>
            </p:cNvPr>
            <p:cNvSpPr txBox="1"/>
            <p:nvPr/>
          </p:nvSpPr>
          <p:spPr>
            <a:xfrm>
              <a:off x="171463" y="5427955"/>
              <a:ext cx="2459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800" b="1" dirty="0">
                  <a:solidFill>
                    <a:schemeClr val="accent2">
                      <a:lumMod val="50000"/>
                    </a:schemeClr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(ขึ้นอยู่กับหน่วยงาน)</a:t>
              </a:r>
              <a:endParaRPr lang="en-US" sz="4400" b="1" dirty="0">
                <a:solidFill>
                  <a:schemeClr val="accent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20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EE6F65D-5330-4639-9AD3-99493AB20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100"/>
            <a:ext cx="4831907" cy="68580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ABA0D25-E0F0-4E8C-A283-098A2211D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1"/>
          <a:stretch/>
        </p:blipFill>
        <p:spPr bwMode="auto">
          <a:xfrm>
            <a:off x="809624" y="-6292"/>
            <a:ext cx="4676299" cy="686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กล่องข้อความ 31">
            <a:extLst>
              <a:ext uri="{FF2B5EF4-FFF2-40B4-BE49-F238E27FC236}">
                <a16:creationId xmlns:a16="http://schemas.microsoft.com/office/drawing/2014/main" id="{A8D548E6-2E29-774B-8835-3F8CCD76437D}"/>
              </a:ext>
            </a:extLst>
          </p:cNvPr>
          <p:cNvSpPr txBox="1"/>
          <p:nvPr/>
        </p:nvSpPr>
        <p:spPr>
          <a:xfrm>
            <a:off x="-2" y="3006828"/>
            <a:ext cx="12192002" cy="86177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50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 </a:t>
            </a:r>
            <a:r>
              <a:rPr lang="en-US" sz="50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 </a:t>
            </a:r>
            <a:r>
              <a:rPr lang="th-TH" sz="50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หนังสือภายในที่มีชั้นความเร็ว และชั้นความลับ</a:t>
            </a:r>
            <a:endParaRPr lang="en-US" sz="50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349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กล่องข้อความ 4">
            <a:extLst>
              <a:ext uri="{FF2B5EF4-FFF2-40B4-BE49-F238E27FC236}">
                <a16:creationId xmlns:a16="http://schemas.microsoft.com/office/drawing/2014/main" id="{89BAAB33-7E58-4113-88AC-957DEA120B64}"/>
              </a:ext>
            </a:extLst>
          </p:cNvPr>
          <p:cNvSpPr txBox="1"/>
          <p:nvPr/>
        </p:nvSpPr>
        <p:spPr>
          <a:xfrm>
            <a:off x="285750" y="234823"/>
            <a:ext cx="48577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000" b="1" dirty="0">
                <a:solidFill>
                  <a:srgbClr val="843C0C"/>
                </a:solidFill>
                <a:cs typeface="+mj-cs"/>
              </a:rPr>
              <a:t>ปฏิบัติราชการแทน (ปท.)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25457B1-86B9-4384-A2B5-1E7B96D2D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33" r="23433"/>
          <a:stretch/>
        </p:blipFill>
        <p:spPr>
          <a:xfrm>
            <a:off x="370861" y="1243220"/>
            <a:ext cx="4973277" cy="3113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กล่องข้อความ 4">
            <a:extLst>
              <a:ext uri="{FF2B5EF4-FFF2-40B4-BE49-F238E27FC236}">
                <a16:creationId xmlns:a16="http://schemas.microsoft.com/office/drawing/2014/main" id="{7EE46C5F-CE50-4284-A440-D9D17ADF2EFB}"/>
              </a:ext>
            </a:extLst>
          </p:cNvPr>
          <p:cNvSpPr txBox="1"/>
          <p:nvPr/>
        </p:nvSpPr>
        <p:spPr>
          <a:xfrm>
            <a:off x="6847864" y="234823"/>
            <a:ext cx="457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000" b="1" dirty="0">
                <a:solidFill>
                  <a:srgbClr val="843C0C"/>
                </a:solidFill>
                <a:cs typeface="+mj-cs"/>
              </a:rPr>
              <a:t>รักษาราชการแทน (รก.)</a:t>
            </a:r>
            <a:endParaRPr lang="en-US" sz="5000" b="1" dirty="0">
              <a:solidFill>
                <a:srgbClr val="843C0C"/>
              </a:solidFill>
              <a:cs typeface="+mj-c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F14D7D46-604B-46A1-8BFC-55192C09C1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33" t="-3152" r="9733" b="6320"/>
          <a:stretch/>
        </p:blipFill>
        <p:spPr>
          <a:xfrm>
            <a:off x="6544291" y="1096597"/>
            <a:ext cx="5276848" cy="3218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กล่องข้อความ 4">
            <a:extLst>
              <a:ext uri="{FF2B5EF4-FFF2-40B4-BE49-F238E27FC236}">
                <a16:creationId xmlns:a16="http://schemas.microsoft.com/office/drawing/2014/main" id="{C1BD441E-6D64-448A-B497-0121C3CB590E}"/>
              </a:ext>
            </a:extLst>
          </p:cNvPr>
          <p:cNvSpPr txBox="1"/>
          <p:nvPr/>
        </p:nvSpPr>
        <p:spPr>
          <a:xfrm>
            <a:off x="993044" y="4457343"/>
            <a:ext cx="344316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000" b="1" dirty="0">
                <a:cs typeface="+mj-cs"/>
              </a:rPr>
              <a:t>ปฏิบัติการแทน</a:t>
            </a:r>
            <a:endParaRPr lang="en-US" sz="5000" b="1" dirty="0">
              <a:cs typeface="+mj-cs"/>
            </a:endParaRPr>
          </a:p>
          <a:p>
            <a:pPr algn="ctr"/>
            <a:r>
              <a:rPr lang="th-TH" sz="5000" b="1" dirty="0">
                <a:cs typeface="+mj-cs"/>
              </a:rPr>
              <a:t>ปฏิบัติหน้าที่แทน</a:t>
            </a:r>
          </a:p>
          <a:p>
            <a:pPr algn="ctr"/>
            <a:r>
              <a:rPr lang="th-TH" sz="5000" b="1" dirty="0">
                <a:cs typeface="+mj-cs"/>
              </a:rPr>
              <a:t>ทำหน้าที่แทน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BB3A1EAC-9947-499A-BC81-13148BE64E66}"/>
              </a:ext>
            </a:extLst>
          </p:cNvPr>
          <p:cNvSpPr txBox="1"/>
          <p:nvPr/>
        </p:nvSpPr>
        <p:spPr>
          <a:xfrm>
            <a:off x="7461134" y="4457342"/>
            <a:ext cx="344316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000" b="1" dirty="0">
                <a:cs typeface="+mj-cs"/>
              </a:rPr>
              <a:t>รักษาการแทน</a:t>
            </a:r>
            <a:endParaRPr lang="en-US" sz="5000" b="1" dirty="0">
              <a:cs typeface="+mj-cs"/>
            </a:endParaRPr>
          </a:p>
          <a:p>
            <a:pPr algn="ctr"/>
            <a:r>
              <a:rPr lang="th-TH" sz="5000" b="1" dirty="0">
                <a:cs typeface="+mj-cs"/>
              </a:rPr>
              <a:t>รักษาหน้าที่แทน</a:t>
            </a:r>
          </a:p>
          <a:p>
            <a:pPr algn="ctr"/>
            <a:r>
              <a:rPr lang="th-TH" sz="5000" b="1" dirty="0">
                <a:cs typeface="+mj-cs"/>
              </a:rPr>
              <a:t>ทำการแทน</a:t>
            </a:r>
          </a:p>
        </p:txBody>
      </p:sp>
    </p:spTree>
    <p:extLst>
      <p:ext uri="{BB962C8B-B14F-4D97-AF65-F5344CB8AC3E}">
        <p14:creationId xmlns:p14="http://schemas.microsoft.com/office/powerpoint/2010/main" val="3248024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B55D427-C7DC-4773-91AE-CD85BBC8D5E2}"/>
              </a:ext>
            </a:extLst>
          </p:cNvPr>
          <p:cNvSpPr txBox="1"/>
          <p:nvPr/>
        </p:nvSpPr>
        <p:spPr>
          <a:xfrm>
            <a:off x="539947" y="6510"/>
            <a:ext cx="37408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5000" b="1" dirty="0">
                <a:solidFill>
                  <a:srgbClr val="843C0C"/>
                </a:solidFill>
                <a:cs typeface="+mj-cs"/>
              </a:rPr>
              <a:t>การเว้นวรรค (เคาะ)</a:t>
            </a:r>
            <a:endParaRPr lang="en-US" sz="5000" b="1" dirty="0">
              <a:solidFill>
                <a:srgbClr val="843C0C"/>
              </a:solidFill>
              <a:cs typeface="+mj-cs"/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2DDCAFC4-1444-47D1-AE5E-5A916B518E66}"/>
              </a:ext>
            </a:extLst>
          </p:cNvPr>
          <p:cNvSpPr txBox="1"/>
          <p:nvPr/>
        </p:nvSpPr>
        <p:spPr>
          <a:xfrm>
            <a:off x="671289" y="709953"/>
            <a:ext cx="1143362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0" indent="-406400">
              <a:buFont typeface="Arial" panose="020B0604020202020204" pitchFamily="34" charset="0"/>
              <a:buChar char="•"/>
            </a:pPr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เคาะเฉพาะด้านหน้า (คำสันธาน)</a:t>
            </a:r>
            <a:b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4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	หรือ</a:t>
            </a:r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	</a:t>
            </a:r>
            <a:r>
              <a:rPr lang="th-TH" sz="4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ตัวอย่างเช่น</a:t>
            </a:r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รายงานสรุปผล</a:t>
            </a:r>
            <a:r>
              <a:rPr lang="th-TH" sz="4000" b="1" dirty="0">
                <a:highlight>
                  <a:srgbClr val="FFFF00"/>
                </a:highligh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และเอกสารอื่น</a:t>
            </a:r>
          </a:p>
          <a:p>
            <a:pPr marL="406400" indent="-406400">
              <a:buFont typeface="Arial" panose="020B0604020202020204" pitchFamily="34" charset="0"/>
              <a:buChar char="•"/>
            </a:pPr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เคาะเฉพาะด้านหลัง</a:t>
            </a:r>
            <a:b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4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,		; 	</a:t>
            </a:r>
            <a:r>
              <a:rPr lang="th-TH" sz="4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ฯ</a:t>
            </a:r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4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ตัวอย่างเช่น</a:t>
            </a:r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กรุงเทพฯ</a:t>
            </a:r>
            <a:r>
              <a:rPr lang="th-TH" sz="4000" b="1" dirty="0">
                <a:highlight>
                  <a:srgbClr val="FFFF00"/>
                </a:highligh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เชียงใหม่ พะเยา</a:t>
            </a:r>
          </a:p>
          <a:p>
            <a:pPr marL="406400" indent="-406400">
              <a:buFont typeface="Arial" panose="020B0604020202020204" pitchFamily="34" charset="0"/>
              <a:buChar char="•"/>
            </a:pPr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เคาะทั้งด้านหน้า และด้านหลัง </a:t>
            </a:r>
            <a:br>
              <a:rPr lang="en-US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4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ฯลฯ 	</a:t>
            </a:r>
            <a:r>
              <a:rPr lang="en-US" sz="4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ๆ 	 </a:t>
            </a:r>
            <a:r>
              <a:rPr lang="en-US" sz="4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 </a:t>
            </a:r>
            <a:r>
              <a:rPr lang="th-TH" sz="4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4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:- </a:t>
            </a:r>
            <a:r>
              <a:rPr lang="th-TH" sz="4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4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! </a:t>
            </a:r>
            <a:r>
              <a:rPr lang="th-TH" sz="4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4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= </a:t>
            </a:r>
            <a:r>
              <a:rPr lang="th-TH" sz="4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4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+ 	ณ     ธ     ได้แก่    เช่น </a:t>
            </a:r>
            <a:r>
              <a:rPr lang="th-TH" sz="35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ตัวอย่างเช่น</a:t>
            </a: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เอกสารต่าง</a:t>
            </a:r>
            <a:r>
              <a:rPr lang="th-TH" sz="3500" b="1" dirty="0">
                <a:highlight>
                  <a:srgbClr val="FFFF00"/>
                </a:highligh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ๆ</a:t>
            </a:r>
            <a:r>
              <a:rPr lang="th-TH" sz="3500" b="1" dirty="0">
                <a:highlight>
                  <a:srgbClr val="FFFF00"/>
                </a:highligh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ที่ใช้เป็นหลักฐานได้ </a:t>
            </a:r>
            <a:r>
              <a:rPr lang="th-TH" sz="3500" b="1" dirty="0">
                <a:highlight>
                  <a:srgbClr val="FFFF00"/>
                </a:highligh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ได้แก่</a:t>
            </a:r>
            <a:r>
              <a:rPr lang="th-TH" sz="3500" b="1" dirty="0">
                <a:highlight>
                  <a:srgbClr val="FFFF00"/>
                </a:highligh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บันทึก รายงาน</a:t>
            </a:r>
            <a:r>
              <a:rPr lang="th-TH" sz="3500" b="1" dirty="0">
                <a:highlight>
                  <a:srgbClr val="FFFF00"/>
                </a:highligh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ฯลฯ</a:t>
            </a:r>
            <a:r>
              <a:rPr lang="th-TH" sz="3500" b="1" dirty="0">
                <a:highlight>
                  <a:srgbClr val="FFFF00"/>
                </a:highligh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5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โดยให้นำไป...</a:t>
            </a:r>
          </a:p>
        </p:txBody>
      </p:sp>
      <p:sp>
        <p:nvSpPr>
          <p:cNvPr id="2" name="กล่องข้อความ 9">
            <a:extLst>
              <a:ext uri="{FF2B5EF4-FFF2-40B4-BE49-F238E27FC236}">
                <a16:creationId xmlns:a16="http://schemas.microsoft.com/office/drawing/2014/main" id="{A7449FAF-2992-0ADE-BE24-F9A520BBD3AA}"/>
              </a:ext>
            </a:extLst>
          </p:cNvPr>
          <p:cNvSpPr txBox="1"/>
          <p:nvPr/>
        </p:nvSpPr>
        <p:spPr>
          <a:xfrm>
            <a:off x="539947" y="4990177"/>
            <a:ext cx="61917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5000" b="1" dirty="0">
                <a:solidFill>
                  <a:srgbClr val="843C0C"/>
                </a:solidFill>
                <a:cs typeface="+mj-cs"/>
              </a:rPr>
              <a:t>คำเชื่อมประโยค (คำสันธาน)</a:t>
            </a:r>
            <a:endParaRPr lang="en-US" sz="5000" b="1" dirty="0">
              <a:solidFill>
                <a:srgbClr val="843C0C"/>
              </a:solidFill>
              <a:cs typeface="+mj-cs"/>
            </a:endParaRPr>
          </a:p>
        </p:txBody>
      </p:sp>
      <p:sp>
        <p:nvSpPr>
          <p:cNvPr id="4" name="กล่องข้อความ 2">
            <a:extLst>
              <a:ext uri="{FF2B5EF4-FFF2-40B4-BE49-F238E27FC236}">
                <a16:creationId xmlns:a16="http://schemas.microsoft.com/office/drawing/2014/main" id="{C9E2A8A5-01D6-FA1F-847F-A595DD3BEECA}"/>
              </a:ext>
            </a:extLst>
          </p:cNvPr>
          <p:cNvSpPr txBox="1"/>
          <p:nvPr/>
        </p:nvSpPr>
        <p:spPr>
          <a:xfrm>
            <a:off x="1064051" y="5851951"/>
            <a:ext cx="1092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  ซึ่ง  อัน  และ  แก่  แต่  ต่อ  หรือ ..  /  ในการนี้  เพราะฉะนั้น  ดังนั้นจึง ..</a:t>
            </a:r>
          </a:p>
        </p:txBody>
      </p:sp>
      <p:sp>
        <p:nvSpPr>
          <p:cNvPr id="6" name="กล่องข้อความ 9">
            <a:extLst>
              <a:ext uri="{FF2B5EF4-FFF2-40B4-BE49-F238E27FC236}">
                <a16:creationId xmlns:a16="http://schemas.microsoft.com/office/drawing/2014/main" id="{73C66969-BCB5-E951-DB22-CD92E1FA3E0E}"/>
              </a:ext>
            </a:extLst>
          </p:cNvPr>
          <p:cNvSpPr txBox="1"/>
          <p:nvPr/>
        </p:nvSpPr>
        <p:spPr>
          <a:xfrm>
            <a:off x="8519886" y="125177"/>
            <a:ext cx="3464725" cy="1169551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rgbClr val="843C0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Tip &amp; Trick</a:t>
            </a:r>
          </a:p>
        </p:txBody>
      </p:sp>
    </p:spTree>
    <p:extLst>
      <p:ext uri="{BB962C8B-B14F-4D97-AF65-F5344CB8AC3E}">
        <p14:creationId xmlns:p14="http://schemas.microsoft.com/office/powerpoint/2010/main" val="4217032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B55D427-C7DC-4773-91AE-CD85BBC8D5E2}"/>
              </a:ext>
            </a:extLst>
          </p:cNvPr>
          <p:cNvSpPr txBox="1"/>
          <p:nvPr/>
        </p:nvSpPr>
        <p:spPr>
          <a:xfrm>
            <a:off x="8461829" y="175789"/>
            <a:ext cx="3438966" cy="1169551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rgbClr val="843C0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Tip &amp; Trick</a:t>
            </a: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2DDCAFC4-1444-47D1-AE5E-5A916B518E66}"/>
              </a:ext>
            </a:extLst>
          </p:cNvPr>
          <p:cNvSpPr txBox="1"/>
          <p:nvPr/>
        </p:nvSpPr>
        <p:spPr>
          <a:xfrm>
            <a:off x="492982" y="506508"/>
            <a:ext cx="4332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คำที่มัก (</a:t>
            </a:r>
            <a:r>
              <a:rPr lang="th-TH" sz="4000" b="1" dirty="0">
                <a:solidFill>
                  <a:schemeClr val="accent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เข้าใจในการ</a:t>
            </a:r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) ใช้ผิด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81186D-8A08-D24D-E577-889FCDC27002}"/>
              </a:ext>
            </a:extLst>
          </p:cNvPr>
          <p:cNvGrpSpPr/>
          <p:nvPr/>
        </p:nvGrpSpPr>
        <p:grpSpPr>
          <a:xfrm>
            <a:off x="291204" y="1495156"/>
            <a:ext cx="11609591" cy="5056426"/>
            <a:chOff x="447290" y="2021891"/>
            <a:chExt cx="11609591" cy="5056426"/>
          </a:xfrm>
        </p:grpSpPr>
        <p:sp>
          <p:nvSpPr>
            <p:cNvPr id="4" name="กล่องข้อความ 2">
              <a:extLst>
                <a:ext uri="{FF2B5EF4-FFF2-40B4-BE49-F238E27FC236}">
                  <a16:creationId xmlns:a16="http://schemas.microsoft.com/office/drawing/2014/main" id="{3B3CCF2F-5D7F-137E-3119-27EEDB23ED00}"/>
                </a:ext>
              </a:extLst>
            </p:cNvPr>
            <p:cNvSpPr txBox="1"/>
            <p:nvPr/>
          </p:nvSpPr>
          <p:spPr>
            <a:xfrm>
              <a:off x="447290" y="2021891"/>
              <a:ext cx="5274781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61963" indent="-461963">
                <a:buFont typeface="Arial" panose="020B0604020202020204" pitchFamily="34" charset="0"/>
                <a:buChar char="•"/>
              </a:pPr>
              <a: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คำสรรพนาม “ข้าพเจ้า”</a:t>
              </a:r>
            </a:p>
            <a:p>
              <a:pPr marL="461963" indent="-461963">
                <a:buFont typeface="Arial" panose="020B0604020202020204" pitchFamily="34" charset="0"/>
                <a:buChar char="•"/>
              </a:pPr>
              <a: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จะ / จัก / ใคร่ / ไป-มา</a:t>
              </a:r>
            </a:p>
            <a:p>
              <a:pPr marL="461963" indent="-461963">
                <a:buFont typeface="Arial" panose="020B0604020202020204" pitchFamily="34" charset="0"/>
                <a:buChar char="•"/>
              </a:pPr>
              <a:endPara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pPr marL="461963" indent="-461963">
                <a:buFont typeface="Arial" panose="020B0604020202020204" pitchFamily="34" charset="0"/>
                <a:buChar char="•"/>
              </a:pPr>
              <a:endPara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pPr marL="461963" indent="-461963">
                <a:buFont typeface="Arial" panose="020B0604020202020204" pitchFamily="34" charset="0"/>
                <a:buChar char="•"/>
              </a:pPr>
              <a:endPara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pPr marL="461963" indent="-461963">
                <a:buFont typeface="Arial" panose="020B0604020202020204" pitchFamily="34" charset="0"/>
                <a:buChar char="•"/>
              </a:pPr>
              <a: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ยกตัวอย่าง </a:t>
              </a:r>
              <a:r>
                <a:rPr lang="en-US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: </a:t>
              </a:r>
              <a: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เช่น / ได้แก่ / อาทิ</a:t>
              </a:r>
            </a:p>
          </p:txBody>
        </p:sp>
        <p:sp>
          <p:nvSpPr>
            <p:cNvPr id="5" name="กล่องข้อความ 2">
              <a:extLst>
                <a:ext uri="{FF2B5EF4-FFF2-40B4-BE49-F238E27FC236}">
                  <a16:creationId xmlns:a16="http://schemas.microsoft.com/office/drawing/2014/main" id="{F14F42B9-5868-3DE1-FAF7-C2415678DA60}"/>
                </a:ext>
              </a:extLst>
            </p:cNvPr>
            <p:cNvSpPr txBox="1"/>
            <p:nvPr/>
          </p:nvSpPr>
          <p:spPr>
            <a:xfrm>
              <a:off x="5656083" y="2061559"/>
              <a:ext cx="6400798" cy="5016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2575" indent="-282575">
                <a:buFont typeface="Arial" panose="020B0604020202020204" pitchFamily="34" charset="0"/>
                <a:buChar char="•"/>
              </a:pPr>
              <a: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คำสรรพนาม “ผม / กระผม /ดิฉัน”</a:t>
              </a:r>
            </a:p>
            <a:p>
              <a:pPr marL="282575" indent="-282575">
                <a:buFont typeface="Arial" panose="020B0604020202020204" pitchFamily="34" charset="0"/>
                <a:buChar char="•"/>
              </a:pPr>
              <a: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จะ </a:t>
              </a:r>
              <a:r>
                <a:rPr lang="en-US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:</a:t>
              </a:r>
              <a: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 ใช้ได้ทั่วไป (ภาษาราชการ)</a:t>
              </a:r>
              <a:b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</a:br>
              <a: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จัก </a:t>
              </a:r>
              <a:r>
                <a:rPr lang="en-US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:</a:t>
              </a:r>
              <a: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 มักใช้กับคำสั่ง คำกำชับ</a:t>
              </a:r>
              <a:b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</a:br>
              <a: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ใคร่ </a:t>
              </a:r>
              <a:r>
                <a:rPr lang="en-US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: </a:t>
              </a:r>
              <a: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ความหมายคือ “อยาก / ต้องการ”</a:t>
              </a:r>
              <a:b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</a:br>
              <a: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ไป-มา</a:t>
              </a:r>
              <a:r>
                <a:rPr lang="en-US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 : </a:t>
              </a:r>
              <a: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คำนึงถึงผู้รับหนังสือเป็นสำคัญ</a:t>
              </a:r>
            </a:p>
            <a:p>
              <a:pPr marL="282575" indent="-282575">
                <a:buFont typeface="Arial" panose="020B0604020202020204" pitchFamily="34" charset="0"/>
                <a:buChar char="•"/>
              </a:pPr>
              <a: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เช่น </a:t>
              </a:r>
              <a:r>
                <a:rPr lang="en-US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: </a:t>
              </a:r>
              <a: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ยกตัวอย่าง แล้วลงท้าย ฯลฯ / เป็นต้น</a:t>
              </a:r>
              <a:b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</a:br>
              <a: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ได้แก่ </a:t>
              </a:r>
              <a:r>
                <a:rPr lang="en-US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: </a:t>
              </a:r>
              <a: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ต้องยกมาทั้งหมด</a:t>
              </a:r>
              <a:b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</a:br>
              <a: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อาทิ </a:t>
              </a:r>
              <a:r>
                <a:rPr lang="en-US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: </a:t>
              </a:r>
              <a:r>
                <a:rPr lang="th-TH" sz="40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ยกมาเฉพาะสำคัญ/ลำดับต้น ๆ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068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4">
            <a:extLst>
              <a:ext uri="{FF2B5EF4-FFF2-40B4-BE49-F238E27FC236}">
                <a16:creationId xmlns:a16="http://schemas.microsoft.com/office/drawing/2014/main" id="{E1CB73BC-6772-4FD9-BA62-5B309649DA2F}"/>
              </a:ext>
            </a:extLst>
          </p:cNvPr>
          <p:cNvSpPr txBox="1"/>
          <p:nvPr/>
        </p:nvSpPr>
        <p:spPr>
          <a:xfrm>
            <a:off x="166911" y="1501461"/>
            <a:ext cx="118581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4000" b="1" dirty="0">
                <a:cs typeface="+mj-cs"/>
              </a:rPr>
              <a:t>ให้นักศึกษาจัดทำหนังสือ ลงวันที่ 20 สิงหาคม 2565 ถึงกอง/ฝ่าย/งานต่าง ๆ </a:t>
            </a:r>
            <a:br>
              <a:rPr lang="th-TH" sz="4000" b="1" dirty="0">
                <a:cs typeface="+mj-cs"/>
              </a:rPr>
            </a:br>
            <a:r>
              <a:rPr lang="th-TH" sz="4000" b="1" dirty="0">
                <a:cs typeface="+mj-cs"/>
              </a:rPr>
              <a:t>ภายในเทศบาลเมืองแม่โจ้ เพื่อขอข้อมูลผลการดำเนินงาน สำหรับนำไปจัดทำ</a:t>
            </a:r>
            <a:br>
              <a:rPr lang="th-TH" sz="4000" b="1" dirty="0">
                <a:cs typeface="+mj-cs"/>
              </a:rPr>
            </a:br>
            <a:r>
              <a:rPr lang="th-TH" sz="4000" b="1" dirty="0">
                <a:cs typeface="+mj-cs"/>
              </a:rPr>
              <a:t>เป็นรายงานประจำปี 2565 โดยให้กอง/ฝ่าย/งานต่าง ๆ ส่งข้อมูลที่จะนำมาจัดทำ</a:t>
            </a:r>
            <a:br>
              <a:rPr lang="th-TH" sz="4000" b="1" dirty="0">
                <a:cs typeface="+mj-cs"/>
              </a:rPr>
            </a:br>
            <a:r>
              <a:rPr lang="th-TH" sz="4000" b="1" dirty="0">
                <a:cs typeface="+mj-cs"/>
              </a:rPr>
              <a:t>ให้ทันกำหนดเวลา คือวันที่ 15 กันยายน 2565 ตามแบบฟอร์มที่ส่งให้ และหากมี</a:t>
            </a:r>
            <a:br>
              <a:rPr lang="th-TH" sz="4000" b="1" dirty="0">
                <a:cs typeface="+mj-cs"/>
              </a:rPr>
            </a:br>
            <a:r>
              <a:rPr lang="th-TH" sz="4000" b="1" dirty="0">
                <a:cs typeface="+mj-cs"/>
              </a:rPr>
              <a:t>ข้อสงสัยให้ติดต่อไปที่งานบริหารและธุรการ กองการศึกษา ศาสนาและวัฒนธรรม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4000" b="1" dirty="0">
                <a:cs typeface="+mj-cs"/>
              </a:rPr>
              <a:t>ผู้ลงนามคือ </a:t>
            </a:r>
            <a:r>
              <a:rPr lang="th-TH" sz="4000" b="1" dirty="0">
                <a:solidFill>
                  <a:schemeClr val="accent2">
                    <a:lumMod val="50000"/>
                  </a:schemeClr>
                </a:solidFill>
                <a:cs typeface="+mj-cs"/>
              </a:rPr>
              <a:t>นักศึกษา</a:t>
            </a:r>
            <a:r>
              <a:rPr lang="th-TH" sz="4000" b="1" dirty="0">
                <a:cs typeface="+mj-cs"/>
              </a:rPr>
              <a:t> ทำงานในตำแหน่ง เจ้าพนักงานธุรการปฏิบัติงาน</a:t>
            </a:r>
            <a:br>
              <a:rPr lang="th-TH" sz="4000" b="1" dirty="0">
                <a:cs typeface="+mj-cs"/>
              </a:rPr>
            </a:br>
            <a:r>
              <a:rPr lang="th-TH" sz="4000" b="1" dirty="0">
                <a:cs typeface="+mj-cs"/>
              </a:rPr>
              <a:t>สังกัดงานบริหารและธุรการ กองการศึกษาศาสนาและวัฒนธรรม</a:t>
            </a:r>
            <a:br>
              <a:rPr lang="th-TH" sz="4000" b="1" dirty="0">
                <a:cs typeface="+mj-cs"/>
              </a:rPr>
            </a:br>
            <a:r>
              <a:rPr lang="th-TH" sz="4000" b="1" dirty="0">
                <a:cs typeface="+mj-cs"/>
              </a:rPr>
              <a:t> ทำหน้าที่รักษาราชการแทน ผู้อำนวยการกองการศึกษา ศาสนาและวัฒนธรรม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B35C2DD4-B3BB-12DA-4A28-485FBBDEB23B}"/>
              </a:ext>
            </a:extLst>
          </p:cNvPr>
          <p:cNvSpPr txBox="1"/>
          <p:nvPr/>
        </p:nvSpPr>
        <p:spPr>
          <a:xfrm>
            <a:off x="812795" y="182471"/>
            <a:ext cx="10566404" cy="861774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843C0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WORK SHOP</a:t>
            </a:r>
            <a:r>
              <a:rPr lang="th-TH" sz="5000" b="1" dirty="0">
                <a:solidFill>
                  <a:srgbClr val="843C0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5000" b="1" dirty="0">
                <a:solidFill>
                  <a:srgbClr val="843C0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 </a:t>
            </a:r>
            <a:r>
              <a:rPr lang="th-TH" sz="5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ฝึกปฏิบัติการจัดทำหนังสือราชการภายใน</a:t>
            </a:r>
          </a:p>
        </p:txBody>
      </p:sp>
    </p:spTree>
    <p:extLst>
      <p:ext uri="{BB962C8B-B14F-4D97-AF65-F5344CB8AC3E}">
        <p14:creationId xmlns:p14="http://schemas.microsoft.com/office/powerpoint/2010/main" val="4066403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A7908864-0D71-4443-AD9D-1472866D2959}"/>
              </a:ext>
            </a:extLst>
          </p:cNvPr>
          <p:cNvSpPr txBox="1"/>
          <p:nvPr/>
        </p:nvSpPr>
        <p:spPr>
          <a:xfrm>
            <a:off x="1498418" y="1843950"/>
            <a:ext cx="34654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0000" b="1" dirty="0">
                <a:cs typeface="+mj-cs"/>
              </a:rPr>
              <a:t>หนังสือ</a:t>
            </a:r>
            <a:r>
              <a:rPr lang="th-TH" sz="10000" b="1" dirty="0">
                <a:solidFill>
                  <a:srgbClr val="843C0C"/>
                </a:solidFill>
                <a:cs typeface="+mj-cs"/>
              </a:rPr>
              <a:t>ภายนอก</a:t>
            </a:r>
            <a:endParaRPr lang="en-US" sz="10000" b="1" dirty="0">
              <a:solidFill>
                <a:srgbClr val="843C0C"/>
              </a:solidFill>
              <a:cs typeface="+mj-cs"/>
            </a:endParaRPr>
          </a:p>
        </p:txBody>
      </p:sp>
      <p:pic>
        <p:nvPicPr>
          <p:cNvPr id="7" name="รูปภาพ 6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CE24018-FAB6-484E-A683-6FCA6712B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273" y="0"/>
            <a:ext cx="5036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02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A7908864-0D71-4443-AD9D-1472866D2959}"/>
              </a:ext>
            </a:extLst>
          </p:cNvPr>
          <p:cNvSpPr txBox="1"/>
          <p:nvPr/>
        </p:nvSpPr>
        <p:spPr>
          <a:xfrm>
            <a:off x="1498418" y="1843950"/>
            <a:ext cx="34654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0000" b="1" dirty="0">
                <a:cs typeface="+mj-cs"/>
              </a:rPr>
              <a:t>หนังสือ</a:t>
            </a:r>
            <a:r>
              <a:rPr lang="th-TH" sz="10000" b="1" dirty="0">
                <a:solidFill>
                  <a:srgbClr val="843C0C"/>
                </a:solidFill>
                <a:cs typeface="+mj-cs"/>
              </a:rPr>
              <a:t>ภายใน</a:t>
            </a:r>
            <a:endParaRPr lang="en-US" sz="10000" b="1" dirty="0">
              <a:solidFill>
                <a:srgbClr val="843C0C"/>
              </a:solidFill>
              <a:cs typeface="+mj-cs"/>
            </a:endParaRPr>
          </a:p>
        </p:txBody>
      </p:sp>
      <p:pic>
        <p:nvPicPr>
          <p:cNvPr id="4" name="รูปภาพ 3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AD5C469-A201-46CB-A37E-A92C0D30D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948" y="0"/>
            <a:ext cx="4982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79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A7908864-0D71-4443-AD9D-1472866D2959}"/>
              </a:ext>
            </a:extLst>
          </p:cNvPr>
          <p:cNvSpPr txBox="1"/>
          <p:nvPr/>
        </p:nvSpPr>
        <p:spPr>
          <a:xfrm>
            <a:off x="1105989" y="1843950"/>
            <a:ext cx="425032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0000" b="1" dirty="0">
                <a:cs typeface="+mj-cs"/>
              </a:rPr>
              <a:t>หนังสือ</a:t>
            </a:r>
            <a:r>
              <a:rPr lang="th-TH" sz="10000" b="1" dirty="0">
                <a:solidFill>
                  <a:srgbClr val="843C0C"/>
                </a:solidFill>
                <a:cs typeface="+mj-cs"/>
              </a:rPr>
              <a:t>ประทับตรา</a:t>
            </a:r>
            <a:endParaRPr lang="en-US" sz="10000" b="1" dirty="0">
              <a:solidFill>
                <a:srgbClr val="843C0C"/>
              </a:solidFill>
              <a:cs typeface="+mj-cs"/>
            </a:endParaRPr>
          </a:p>
        </p:txBody>
      </p:sp>
      <p:pic>
        <p:nvPicPr>
          <p:cNvPr id="5" name="รูปภาพ 4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5F5EC50-C21D-4D31-99A6-788D176C6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"/>
          <a:stretch/>
        </p:blipFill>
        <p:spPr>
          <a:xfrm>
            <a:off x="6809069" y="0"/>
            <a:ext cx="4883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53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A7908864-0D71-4443-AD9D-1472866D2959}"/>
              </a:ext>
            </a:extLst>
          </p:cNvPr>
          <p:cNvSpPr txBox="1"/>
          <p:nvPr/>
        </p:nvSpPr>
        <p:spPr>
          <a:xfrm>
            <a:off x="4239330" y="2767280"/>
            <a:ext cx="42149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b="1" dirty="0">
                <a:cs typeface="+mj-cs"/>
              </a:rPr>
              <a:t>หนังสือ</a:t>
            </a:r>
            <a:r>
              <a:rPr lang="th-TH" sz="8000" b="1" dirty="0">
                <a:solidFill>
                  <a:srgbClr val="843C0C"/>
                </a:solidFill>
                <a:cs typeface="+mj-cs"/>
              </a:rPr>
              <a:t>สั่งการ</a:t>
            </a:r>
            <a:endParaRPr lang="en-US" sz="8000" b="1" dirty="0">
              <a:solidFill>
                <a:srgbClr val="843C0C"/>
              </a:solidFill>
              <a:cs typeface="+mj-cs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BA21780D-2A0B-4B17-B3C9-5384258B48A8}"/>
              </a:ext>
            </a:extLst>
          </p:cNvPr>
          <p:cNvGrpSpPr/>
          <p:nvPr/>
        </p:nvGrpSpPr>
        <p:grpSpPr>
          <a:xfrm>
            <a:off x="4296578" y="125825"/>
            <a:ext cx="3918024" cy="6627166"/>
            <a:chOff x="4441804" y="230832"/>
            <a:chExt cx="3581400" cy="6627166"/>
          </a:xfrm>
        </p:grpSpPr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0CF66333-7616-4C5F-B06C-93275E9FDD1C}"/>
                </a:ext>
              </a:extLst>
            </p:cNvPr>
            <p:cNvSpPr txBox="1"/>
            <p:nvPr/>
          </p:nvSpPr>
          <p:spPr>
            <a:xfrm>
              <a:off x="4965406" y="230832"/>
              <a:ext cx="253419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5000" b="1" dirty="0">
                  <a:solidFill>
                    <a:srgbClr val="843C0C"/>
                  </a:solidFill>
                  <a:cs typeface="+mj-cs"/>
                </a:rPr>
                <a:t>ระเบียบ</a:t>
              </a:r>
              <a:endParaRPr lang="en-US" sz="5000" b="1" dirty="0">
                <a:solidFill>
                  <a:srgbClr val="843C0C"/>
                </a:solidFill>
                <a:cs typeface="+mj-cs"/>
              </a:endParaRPr>
            </a:p>
          </p:txBody>
        </p:sp>
        <p:pic>
          <p:nvPicPr>
            <p:cNvPr id="14" name="รูปภาพ 13" descr="รูปภาพประกอบด้วย ข้อความ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5224EA62-385C-4039-8696-F4327C6B1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2" r="7349" b="4635"/>
            <a:stretch/>
          </p:blipFill>
          <p:spPr>
            <a:xfrm>
              <a:off x="4441804" y="1152257"/>
              <a:ext cx="3581400" cy="5705741"/>
            </a:xfrm>
            <a:prstGeom prst="rect">
              <a:avLst/>
            </a:prstGeom>
          </p:spPr>
        </p:pic>
      </p:grpSp>
      <p:grpSp>
        <p:nvGrpSpPr>
          <p:cNvPr id="19" name="กลุ่ม 18">
            <a:extLst>
              <a:ext uri="{FF2B5EF4-FFF2-40B4-BE49-F238E27FC236}">
                <a16:creationId xmlns:a16="http://schemas.microsoft.com/office/drawing/2014/main" id="{F3AA0A5D-3EE0-43E4-B155-B464EAD60AC4}"/>
              </a:ext>
            </a:extLst>
          </p:cNvPr>
          <p:cNvGrpSpPr/>
          <p:nvPr/>
        </p:nvGrpSpPr>
        <p:grpSpPr>
          <a:xfrm>
            <a:off x="8153400" y="304944"/>
            <a:ext cx="3933825" cy="6553056"/>
            <a:chOff x="8153400" y="304944"/>
            <a:chExt cx="3933825" cy="6553056"/>
          </a:xfrm>
        </p:grpSpPr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3A36D5FF-D899-4C28-A53C-01F875FB6302}"/>
                </a:ext>
              </a:extLst>
            </p:cNvPr>
            <p:cNvSpPr txBox="1"/>
            <p:nvPr/>
          </p:nvSpPr>
          <p:spPr>
            <a:xfrm>
              <a:off x="8877237" y="304944"/>
              <a:ext cx="28215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5000" b="1" dirty="0">
                  <a:solidFill>
                    <a:srgbClr val="843C0C"/>
                  </a:solidFill>
                  <a:cs typeface="+mj-cs"/>
                </a:rPr>
                <a:t>ข้อบังคับ</a:t>
              </a:r>
              <a:endParaRPr lang="en-US" sz="5000" b="1" dirty="0">
                <a:solidFill>
                  <a:srgbClr val="843C0C"/>
                </a:solidFill>
                <a:cs typeface="+mj-cs"/>
              </a:endParaRPr>
            </a:p>
          </p:txBody>
        </p:sp>
        <p:pic>
          <p:nvPicPr>
            <p:cNvPr id="16" name="รูปภาพ 15" descr="รูปภาพประกอบด้วย ข้อความ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EF148BFE-595B-4C59-8DA8-F9AE8366A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1" r="2717" b="6528"/>
            <a:stretch/>
          </p:blipFill>
          <p:spPr>
            <a:xfrm>
              <a:off x="8153400" y="1152258"/>
              <a:ext cx="3933825" cy="5705742"/>
            </a:xfrm>
            <a:prstGeom prst="rect">
              <a:avLst/>
            </a:prstGeom>
          </p:spPr>
        </p:pic>
      </p:grpSp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3A737577-3927-4E1B-9E11-6318AD11A291}"/>
              </a:ext>
            </a:extLst>
          </p:cNvPr>
          <p:cNvGrpSpPr/>
          <p:nvPr/>
        </p:nvGrpSpPr>
        <p:grpSpPr>
          <a:xfrm>
            <a:off x="189995" y="287018"/>
            <a:ext cx="4106582" cy="6553057"/>
            <a:chOff x="309789" y="304943"/>
            <a:chExt cx="4106582" cy="6553057"/>
          </a:xfrm>
        </p:grpSpPr>
        <p:sp>
          <p:nvSpPr>
            <p:cNvPr id="2" name="กล่องข้อความ 1">
              <a:extLst>
                <a:ext uri="{FF2B5EF4-FFF2-40B4-BE49-F238E27FC236}">
                  <a16:creationId xmlns:a16="http://schemas.microsoft.com/office/drawing/2014/main" id="{02179282-248D-43DE-BFE6-BD01202D5ED1}"/>
                </a:ext>
              </a:extLst>
            </p:cNvPr>
            <p:cNvSpPr txBox="1"/>
            <p:nvPr/>
          </p:nvSpPr>
          <p:spPr>
            <a:xfrm>
              <a:off x="1249679" y="304943"/>
              <a:ext cx="2007326" cy="865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5000" b="1" dirty="0">
                  <a:solidFill>
                    <a:srgbClr val="843C0C"/>
                  </a:solidFill>
                  <a:cs typeface="+mj-cs"/>
                </a:rPr>
                <a:t>คำสั่ง</a:t>
              </a:r>
              <a:endParaRPr lang="en-US" sz="5000" b="1" dirty="0">
                <a:solidFill>
                  <a:srgbClr val="843C0C"/>
                </a:solidFill>
                <a:cs typeface="+mj-cs"/>
              </a:endParaRPr>
            </a:p>
          </p:txBody>
        </p:sp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BD041F5C-72D6-4724-ADD8-1F08DCEEFF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50" r="5788"/>
            <a:stretch/>
          </p:blipFill>
          <p:spPr>
            <a:xfrm>
              <a:off x="309789" y="1152258"/>
              <a:ext cx="4106582" cy="5705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88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A7908864-0D71-4443-AD9D-1472866D2959}"/>
              </a:ext>
            </a:extLst>
          </p:cNvPr>
          <p:cNvSpPr txBox="1"/>
          <p:nvPr/>
        </p:nvSpPr>
        <p:spPr>
          <a:xfrm>
            <a:off x="3728140" y="2151727"/>
            <a:ext cx="47357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b="1" dirty="0">
                <a:cs typeface="+mj-cs"/>
              </a:rPr>
              <a:t>หนังสือ</a:t>
            </a:r>
            <a:r>
              <a:rPr lang="th-TH" sz="8000" b="1" dirty="0">
                <a:solidFill>
                  <a:srgbClr val="843C0C"/>
                </a:solidFill>
                <a:cs typeface="+mj-cs"/>
              </a:rPr>
              <a:t>ประชาสัมพันธ์</a:t>
            </a:r>
            <a:endParaRPr lang="en-US" sz="8000" b="1" dirty="0">
              <a:solidFill>
                <a:srgbClr val="843C0C"/>
              </a:solidFill>
              <a:cs typeface="+mj-cs"/>
            </a:endParaRPr>
          </a:p>
        </p:txBody>
      </p:sp>
      <p:grpSp>
        <p:nvGrpSpPr>
          <p:cNvPr id="24" name="กลุ่ม 23">
            <a:extLst>
              <a:ext uri="{FF2B5EF4-FFF2-40B4-BE49-F238E27FC236}">
                <a16:creationId xmlns:a16="http://schemas.microsoft.com/office/drawing/2014/main" id="{E8F95CF6-7D1A-4485-866A-107D835D2D36}"/>
              </a:ext>
            </a:extLst>
          </p:cNvPr>
          <p:cNvGrpSpPr/>
          <p:nvPr/>
        </p:nvGrpSpPr>
        <p:grpSpPr>
          <a:xfrm>
            <a:off x="30254" y="201264"/>
            <a:ext cx="4626619" cy="6656736"/>
            <a:chOff x="147728" y="201264"/>
            <a:chExt cx="4626619" cy="6656736"/>
          </a:xfrm>
        </p:grpSpPr>
        <p:sp>
          <p:nvSpPr>
            <p:cNvPr id="2" name="กล่องข้อความ 1">
              <a:extLst>
                <a:ext uri="{FF2B5EF4-FFF2-40B4-BE49-F238E27FC236}">
                  <a16:creationId xmlns:a16="http://schemas.microsoft.com/office/drawing/2014/main" id="{02179282-248D-43DE-BFE6-BD01202D5ED1}"/>
                </a:ext>
              </a:extLst>
            </p:cNvPr>
            <p:cNvSpPr txBox="1"/>
            <p:nvPr/>
          </p:nvSpPr>
          <p:spPr>
            <a:xfrm>
              <a:off x="1457374" y="201264"/>
              <a:ext cx="2007326" cy="865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5000" b="1" dirty="0">
                  <a:cs typeface="+mj-cs"/>
                </a:rPr>
                <a:t>ประกาศ</a:t>
              </a:r>
              <a:endParaRPr lang="en-US" sz="5000" b="1" dirty="0">
                <a:cs typeface="+mj-cs"/>
              </a:endParaRPr>
            </a:p>
          </p:txBody>
        </p:sp>
        <p:pic>
          <p:nvPicPr>
            <p:cNvPr id="12" name="รูปภาพ 11" descr="รูปภาพประกอบด้วย ข้อความ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998EF88E-E49D-4638-9811-EFE42F7DA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9" b="15047"/>
            <a:stretch/>
          </p:blipFill>
          <p:spPr>
            <a:xfrm>
              <a:off x="147728" y="1031965"/>
              <a:ext cx="4626619" cy="5826035"/>
            </a:xfrm>
            <a:prstGeom prst="rect">
              <a:avLst/>
            </a:prstGeom>
          </p:spPr>
        </p:pic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4B9BD731-FF1E-4BBA-B5CA-3C88CAE19610}"/>
              </a:ext>
            </a:extLst>
          </p:cNvPr>
          <p:cNvGrpSpPr/>
          <p:nvPr/>
        </p:nvGrpSpPr>
        <p:grpSpPr>
          <a:xfrm>
            <a:off x="4368468" y="201264"/>
            <a:ext cx="4231061" cy="6691715"/>
            <a:chOff x="4368468" y="201264"/>
            <a:chExt cx="4231061" cy="6691715"/>
          </a:xfrm>
        </p:grpSpPr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0CF66333-7616-4C5F-B06C-93275E9FDD1C}"/>
                </a:ext>
              </a:extLst>
            </p:cNvPr>
            <p:cNvSpPr txBox="1"/>
            <p:nvPr/>
          </p:nvSpPr>
          <p:spPr>
            <a:xfrm>
              <a:off x="5143125" y="201264"/>
              <a:ext cx="264330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5000" b="1" dirty="0">
                  <a:cs typeface="+mj-cs"/>
                </a:rPr>
                <a:t>แถลงการณ์</a:t>
              </a:r>
              <a:endParaRPr lang="en-US" sz="5000" b="1" dirty="0">
                <a:cs typeface="+mj-cs"/>
              </a:endParaRPr>
            </a:p>
          </p:txBody>
        </p:sp>
        <p:pic>
          <p:nvPicPr>
            <p:cNvPr id="15" name="รูปภาพ 14" descr="รูปภาพประกอบด้วย ข้อความ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12477723-DC5A-4715-BF69-4BE23F23D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29" r="4556" b="16318"/>
            <a:stretch/>
          </p:blipFill>
          <p:spPr>
            <a:xfrm>
              <a:off x="4368468" y="1029707"/>
              <a:ext cx="4231061" cy="5863272"/>
            </a:xfrm>
            <a:prstGeom prst="rect">
              <a:avLst/>
            </a:prstGeom>
          </p:spPr>
        </p:pic>
      </p:grp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1577E634-FD0F-403A-8DB1-65272B2803C7}"/>
              </a:ext>
            </a:extLst>
          </p:cNvPr>
          <p:cNvGrpSpPr/>
          <p:nvPr/>
        </p:nvGrpSpPr>
        <p:grpSpPr>
          <a:xfrm>
            <a:off x="8255726" y="167931"/>
            <a:ext cx="3906020" cy="6690068"/>
            <a:chOff x="8255726" y="167931"/>
            <a:chExt cx="3906020" cy="6690068"/>
          </a:xfrm>
        </p:grpSpPr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3A36D5FF-D899-4C28-A53C-01F875FB6302}"/>
                </a:ext>
              </a:extLst>
            </p:cNvPr>
            <p:cNvSpPr txBox="1"/>
            <p:nvPr/>
          </p:nvSpPr>
          <p:spPr>
            <a:xfrm>
              <a:off x="9068826" y="167931"/>
              <a:ext cx="28215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5000" b="1" dirty="0">
                  <a:cs typeface="+mj-cs"/>
                </a:rPr>
                <a:t>ข่าว</a:t>
              </a:r>
              <a:endParaRPr lang="en-US" sz="5000" b="1" dirty="0">
                <a:cs typeface="+mj-cs"/>
              </a:endParaRPr>
            </a:p>
          </p:txBody>
        </p:sp>
        <p:pic>
          <p:nvPicPr>
            <p:cNvPr id="21" name="รูปภาพ 20" descr="รูปภาพประกอบด้วย ข้อความ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40CA34CC-9709-4702-9B09-234FE98A3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2" t="2935" r="3411"/>
            <a:stretch/>
          </p:blipFill>
          <p:spPr>
            <a:xfrm>
              <a:off x="8255726" y="1029706"/>
              <a:ext cx="3906020" cy="5828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081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A7908864-0D71-4443-AD9D-1472866D2959}"/>
              </a:ext>
            </a:extLst>
          </p:cNvPr>
          <p:cNvSpPr txBox="1"/>
          <p:nvPr/>
        </p:nvSpPr>
        <p:spPr>
          <a:xfrm>
            <a:off x="2896036" y="2151727"/>
            <a:ext cx="63999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b="1" dirty="0">
                <a:cs typeface="+mj-cs"/>
              </a:rPr>
              <a:t>หนังสือ</a:t>
            </a:r>
            <a:br>
              <a:rPr lang="th-TH" sz="8000" b="1" dirty="0">
                <a:solidFill>
                  <a:srgbClr val="843C0C"/>
                </a:solidFill>
                <a:cs typeface="+mj-cs"/>
              </a:rPr>
            </a:br>
            <a:r>
              <a:rPr lang="th-TH" sz="8000" b="1" dirty="0">
                <a:solidFill>
                  <a:srgbClr val="843C0C"/>
                </a:solidFill>
                <a:cs typeface="+mj-cs"/>
              </a:rPr>
              <a:t>ทำ/รับไว้เป็นหลักฐาน</a:t>
            </a:r>
            <a:endParaRPr lang="en-US" sz="8000" b="1" dirty="0">
              <a:solidFill>
                <a:srgbClr val="843C0C"/>
              </a:solidFill>
              <a:cs typeface="+mj-cs"/>
            </a:endParaRPr>
          </a:p>
        </p:txBody>
      </p:sp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ED43EF83-0ED3-4FD1-BB91-635C9C86022C}"/>
              </a:ext>
            </a:extLst>
          </p:cNvPr>
          <p:cNvGrpSpPr/>
          <p:nvPr/>
        </p:nvGrpSpPr>
        <p:grpSpPr>
          <a:xfrm>
            <a:off x="3691026" y="167931"/>
            <a:ext cx="4167359" cy="6690069"/>
            <a:chOff x="4124892" y="167931"/>
            <a:chExt cx="4167359" cy="6690069"/>
          </a:xfrm>
        </p:grpSpPr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0CF66333-7616-4C5F-B06C-93275E9FDD1C}"/>
                </a:ext>
              </a:extLst>
            </p:cNvPr>
            <p:cNvSpPr txBox="1"/>
            <p:nvPr/>
          </p:nvSpPr>
          <p:spPr>
            <a:xfrm>
              <a:off x="4603450" y="167931"/>
              <a:ext cx="341740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5000" b="1" dirty="0">
                  <a:cs typeface="+mj-cs"/>
                </a:rPr>
                <a:t>หนังสือรับรอง</a:t>
              </a:r>
              <a:endParaRPr lang="en-US" sz="5000" b="1" dirty="0">
                <a:cs typeface="+mj-cs"/>
              </a:endParaRPr>
            </a:p>
          </p:txBody>
        </p:sp>
        <p:pic>
          <p:nvPicPr>
            <p:cNvPr id="6" name="รูปภาพ 5" descr="รูปภาพประกอบด้วย ข้อความ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CBC7152D-6185-40C7-814E-E775E9E24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4892" y="960795"/>
              <a:ext cx="4167359" cy="5897205"/>
            </a:xfrm>
            <a:prstGeom prst="rect">
              <a:avLst/>
            </a:prstGeom>
          </p:spPr>
        </p:pic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341CC653-D705-4B3E-9BCD-44512F891CB8}"/>
              </a:ext>
            </a:extLst>
          </p:cNvPr>
          <p:cNvGrpSpPr/>
          <p:nvPr/>
        </p:nvGrpSpPr>
        <p:grpSpPr>
          <a:xfrm>
            <a:off x="2225" y="167931"/>
            <a:ext cx="4167359" cy="6690069"/>
            <a:chOff x="2225" y="167931"/>
            <a:chExt cx="4167359" cy="6690069"/>
          </a:xfrm>
        </p:grpSpPr>
        <p:sp>
          <p:nvSpPr>
            <p:cNvPr id="2" name="กล่องข้อความ 1">
              <a:extLst>
                <a:ext uri="{FF2B5EF4-FFF2-40B4-BE49-F238E27FC236}">
                  <a16:creationId xmlns:a16="http://schemas.microsoft.com/office/drawing/2014/main" id="{02179282-248D-43DE-BFE6-BD01202D5ED1}"/>
                </a:ext>
              </a:extLst>
            </p:cNvPr>
            <p:cNvSpPr txBox="1"/>
            <p:nvPr/>
          </p:nvSpPr>
          <p:spPr>
            <a:xfrm>
              <a:off x="301594" y="167931"/>
              <a:ext cx="352392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5000" b="1" dirty="0">
                  <a:cs typeface="+mj-cs"/>
                </a:rPr>
                <a:t>รายงานการประชุม</a:t>
              </a:r>
              <a:endParaRPr lang="en-US" sz="5000" b="1" dirty="0">
                <a:cs typeface="+mj-cs"/>
              </a:endParaRPr>
            </a:p>
          </p:txBody>
        </p:sp>
        <p:pic>
          <p:nvPicPr>
            <p:cNvPr id="10" name="รูปภาพ 9" descr="รูปภาพประกอบด้วย โต๊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536BD41D-CA5E-4484-8711-E1F1DA172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" y="963864"/>
              <a:ext cx="4167359" cy="5894136"/>
            </a:xfrm>
            <a:prstGeom prst="rect">
              <a:avLst/>
            </a:prstGeom>
          </p:spPr>
        </p:pic>
      </p:grpSp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47ABFB59-461C-4D75-9CC1-A28963B724B3}"/>
              </a:ext>
            </a:extLst>
          </p:cNvPr>
          <p:cNvGrpSpPr/>
          <p:nvPr/>
        </p:nvGrpSpPr>
        <p:grpSpPr>
          <a:xfrm>
            <a:off x="7703717" y="167931"/>
            <a:ext cx="4488282" cy="6690069"/>
            <a:chOff x="7701493" y="167931"/>
            <a:chExt cx="4488282" cy="6690069"/>
          </a:xfrm>
        </p:grpSpPr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3A36D5FF-D899-4C28-A53C-01F875FB6302}"/>
                </a:ext>
              </a:extLst>
            </p:cNvPr>
            <p:cNvSpPr txBox="1"/>
            <p:nvPr/>
          </p:nvSpPr>
          <p:spPr>
            <a:xfrm>
              <a:off x="8634143" y="167931"/>
              <a:ext cx="28215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5000" b="1" dirty="0">
                  <a:cs typeface="+mj-cs"/>
                </a:rPr>
                <a:t>บันทึก</a:t>
              </a:r>
              <a:endParaRPr lang="en-US" sz="5000" b="1" dirty="0">
                <a:cs typeface="+mj-cs"/>
              </a:endParaRPr>
            </a:p>
          </p:txBody>
        </p:sp>
        <p:pic>
          <p:nvPicPr>
            <p:cNvPr id="19" name="รูปภาพ 18" descr="รูปภาพประกอบด้วย ข้อความ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8F78DF8-E2BB-499B-A869-F6BDF664A4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8" b="2448"/>
            <a:stretch/>
          </p:blipFill>
          <p:spPr>
            <a:xfrm>
              <a:off x="7701493" y="960795"/>
              <a:ext cx="4488282" cy="5897205"/>
            </a:xfrm>
            <a:prstGeom prst="rect">
              <a:avLst/>
            </a:prstGeom>
          </p:spPr>
        </p:pic>
      </p:grp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AADA538E-9332-4496-B06F-9832EE673E5D}"/>
              </a:ext>
            </a:extLst>
          </p:cNvPr>
          <p:cNvSpPr txBox="1"/>
          <p:nvPr/>
        </p:nvSpPr>
        <p:spPr>
          <a:xfrm>
            <a:off x="0" y="-460227"/>
            <a:ext cx="12320403" cy="7786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/>
            <a:endParaRPr lang="th-TH" sz="5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/>
            <a:r>
              <a:rPr lang="th-TH" sz="5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เอกสารอื่น ๆ </a:t>
            </a:r>
            <a:r>
              <a:rPr lang="en-US" sz="5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: </a:t>
            </a:r>
            <a:r>
              <a:rPr lang="th-TH" sz="50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หนังสือหรือเอกสารอื่นใดที่เจ้าหน้าที่ทำขึ้น</a:t>
            </a:r>
            <a:r>
              <a:rPr lang="en-US" sz="50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5000" dirty="0">
                <a:solidFill>
                  <a:srgbClr val="843C0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เพื่อเป็นหลักฐานในทางราชการ</a:t>
            </a:r>
            <a:r>
              <a:rPr lang="th-TH" sz="50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รวมถึง ภาพถ่าย ฟิล์ม เทปบันทึกเสียง </a:t>
            </a:r>
            <a:br>
              <a:rPr lang="en-US" sz="50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50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เทปบันทึกภาพ หรือหนังสือที่บุคคลภายนอกทำขึ้นยื่นต่อเจ้าหน้าที่</a:t>
            </a:r>
            <a:br>
              <a:rPr lang="th-TH" sz="50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50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และเจ้าหน้าที่รับเข้าทะเบียนของทางราชการ</a:t>
            </a:r>
            <a:endParaRPr lang="en-US" sz="50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/>
            <a:br>
              <a:rPr lang="th-TH" sz="5000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50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หนังสือดังกล่าวนี้ </a:t>
            </a:r>
            <a:r>
              <a:rPr lang="th-TH" sz="5000" dirty="0">
                <a:solidFill>
                  <a:srgbClr val="843C0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มีแบบตามที่หน่วยงานแต่ละหน่วยจะกำหนด</a:t>
            </a:r>
            <a:r>
              <a:rPr lang="th-TH" sz="50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ขึ้น </a:t>
            </a:r>
            <a:br>
              <a:rPr lang="en-US" sz="50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50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เว้นแต่ที่มีแบบตามกฎหมายกำหนด เช่น โฉนด แผนที่ แบบ แผนผัง สัญญา หลักฐานการสืบสวนและสอบสวน และคำร้อง</a:t>
            </a:r>
            <a:r>
              <a:rPr lang="en-US" sz="50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50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เป็นต้น</a:t>
            </a:r>
            <a:r>
              <a:rPr lang="th-TH" sz="5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</a:p>
          <a:p>
            <a:pPr marL="285750"/>
            <a:endParaRPr lang="en-US" sz="5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1873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71B8EB9-63DA-40E4-9481-6F3E95216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831907" cy="6858000"/>
          </a:xfrm>
          <a:prstGeom prst="rect">
            <a:avLst/>
          </a:prstGeom>
        </p:spPr>
      </p:pic>
      <p:pic>
        <p:nvPicPr>
          <p:cNvPr id="4" name="รูปภาพ 3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EAD6E58-E7BF-427D-A0A4-7F037980B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94" y="0"/>
            <a:ext cx="5053590" cy="6858000"/>
          </a:xfrm>
          <a:prstGeom prst="rect">
            <a:avLst/>
          </a:prstGeom>
        </p:spPr>
      </p:pic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CF24A809-285D-4F66-AE0F-B2AB5A934190}"/>
              </a:ext>
            </a:extLst>
          </p:cNvPr>
          <p:cNvSpPr txBox="1"/>
          <p:nvPr/>
        </p:nvSpPr>
        <p:spPr>
          <a:xfrm>
            <a:off x="0" y="0"/>
            <a:ext cx="30735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000" b="1" dirty="0">
                <a:cs typeface="+mj-cs"/>
              </a:rPr>
              <a:t>หนังสือ</a:t>
            </a:r>
            <a:r>
              <a:rPr lang="th-TH" sz="5000" b="1" dirty="0">
                <a:solidFill>
                  <a:srgbClr val="843C0C"/>
                </a:solidFill>
                <a:cs typeface="+mj-cs"/>
              </a:rPr>
              <a:t>ภายนอก</a:t>
            </a:r>
            <a:endParaRPr lang="en-US" sz="5000" b="1" dirty="0">
              <a:solidFill>
                <a:srgbClr val="843C0C"/>
              </a:solidFill>
              <a:cs typeface="+mj-cs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307FB31C-E530-4E3D-8654-DA2A8D448D08}"/>
              </a:ext>
            </a:extLst>
          </p:cNvPr>
          <p:cNvSpPr txBox="1"/>
          <p:nvPr/>
        </p:nvSpPr>
        <p:spPr>
          <a:xfrm>
            <a:off x="9427605" y="0"/>
            <a:ext cx="27643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000" b="1" dirty="0">
                <a:cs typeface="+mj-cs"/>
              </a:rPr>
              <a:t>หนังสือ</a:t>
            </a:r>
            <a:r>
              <a:rPr lang="th-TH" sz="5000" b="1" dirty="0">
                <a:solidFill>
                  <a:srgbClr val="843C0C"/>
                </a:solidFill>
                <a:cs typeface="+mj-cs"/>
              </a:rPr>
              <a:t>ภายใน</a:t>
            </a:r>
            <a:endParaRPr lang="en-US" sz="5000" b="1" dirty="0">
              <a:solidFill>
                <a:srgbClr val="843C0C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80270876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1846</TotalTime>
  <Words>1875</Words>
  <Application>Microsoft Office PowerPoint</Application>
  <PresentationFormat>Widescreen</PresentationFormat>
  <Paragraphs>222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Angsana New</vt:lpstr>
      <vt:lpstr>Arial</vt:lpstr>
      <vt:lpstr>Calibri</vt:lpstr>
      <vt:lpstr>Calibri Light</vt:lpstr>
      <vt:lpstr>cordia new</vt:lpstr>
      <vt:lpstr>inherit</vt:lpstr>
      <vt:lpstr>PT Sans</vt:lpstr>
      <vt:lpstr>TH SarabunPSK</vt:lpstr>
      <vt:lpstr>Wingdings</vt:lpstr>
      <vt:lpstr>ธีมของ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จุดารัตน์ ชิดทอง</dc:creator>
  <cp:lastModifiedBy>Judarad Chittong</cp:lastModifiedBy>
  <cp:revision>35</cp:revision>
  <cp:lastPrinted>2022-08-16T09:25:50Z</cp:lastPrinted>
  <dcterms:created xsi:type="dcterms:W3CDTF">2020-10-05T09:16:58Z</dcterms:created>
  <dcterms:modified xsi:type="dcterms:W3CDTF">2022-08-19T14:15:24Z</dcterms:modified>
</cp:coreProperties>
</file>